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473" r:id="rId2"/>
    <p:sldId id="474" r:id="rId3"/>
    <p:sldId id="577" r:id="rId4"/>
    <p:sldId id="578" r:id="rId5"/>
    <p:sldId id="576" r:id="rId6"/>
    <p:sldId id="579" r:id="rId7"/>
    <p:sldId id="582" r:id="rId8"/>
    <p:sldId id="583" r:id="rId9"/>
    <p:sldId id="584" r:id="rId10"/>
    <p:sldId id="585" r:id="rId11"/>
    <p:sldId id="586" r:id="rId12"/>
    <p:sldId id="587" r:id="rId13"/>
    <p:sldId id="588" r:id="rId14"/>
    <p:sldId id="589" r:id="rId15"/>
  </p:sldIdLst>
  <p:sldSz cx="9144000" cy="6858000" type="screen4x3"/>
  <p:notesSz cx="6858000" cy="9144000"/>
  <p:custShowLst>
    <p:custShow name="foreign univ" id="0">
      <p:sldLst/>
    </p:custShow>
    <p:custShow name="foreign company" id="1">
      <p:sldLst/>
    </p:custShow>
    <p:custShow name="domestic univ" id="2">
      <p:sldLst/>
    </p:custShow>
    <p:custShow name="domestic company" id="3">
      <p:sldLst/>
    </p:custShow>
    <p:custShow name="board" id="4">
      <p:sldLst/>
    </p:custShow>
    <p:custShow name="consult" id="5">
      <p:sldLst/>
    </p:custShow>
    <p:custShow name="cost-RI" id="6">
      <p:sldLst/>
    </p:custShow>
  </p:custShowLst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D37086B-28B5-438D-A9BE-E81E9490DC85}">
          <p14:sldIdLst>
            <p14:sldId id="473"/>
            <p14:sldId id="474"/>
            <p14:sldId id="577"/>
            <p14:sldId id="578"/>
            <p14:sldId id="576"/>
            <p14:sldId id="579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3333FF"/>
    <a:srgbClr val="FF5050"/>
    <a:srgbClr val="FF3300"/>
    <a:srgbClr val="A638C8"/>
    <a:srgbClr val="70ADB0"/>
    <a:srgbClr val="BE2C59"/>
    <a:srgbClr val="882CD4"/>
    <a:srgbClr val="92D050"/>
    <a:srgbClr val="802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6" autoAdjust="0"/>
    <p:restoredTop sz="91638" autoAdjust="0"/>
  </p:normalViewPr>
  <p:slideViewPr>
    <p:cSldViewPr>
      <p:cViewPr varScale="1">
        <p:scale>
          <a:sx n="95" d="100"/>
          <a:sy n="95" d="100"/>
        </p:scale>
        <p:origin x="-1408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07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8D634-D6D2-42F2-9844-42BB3BB1ABF7}" type="datetimeFigureOut">
              <a:rPr lang="zh-HK" altLang="en-US" smtClean="0"/>
              <a:t>19/8/14</a:t>
            </a:fld>
            <a:endParaRPr lang="zh-HK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2B983-0F31-4126-B1BA-E4B8F980422A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94284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湾两个意思：以清水湾为起点，立足深港湾区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2B983-0F31-4126-B1BA-E4B8F980422A}" type="slidenum">
              <a:rPr lang="zh-HK" altLang="en-US" smtClean="0"/>
              <a:t>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38445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92CE322-EFA7-4393-AC27-71A05C108396}" type="datetimeFigureOut">
              <a:rPr lang="zh-HK" altLang="en-US" smtClean="0"/>
              <a:t>19/8/14</a:t>
            </a:fld>
            <a:endParaRPr lang="zh-HK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HK" altLang="en-US" dirty="0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222C38-F432-4EFD-8D28-5EEE7ABEB3A3}" type="slidenum">
              <a:rPr lang="zh-HK" altLang="en-US" smtClean="0"/>
              <a:t>‹#›</a:t>
            </a:fld>
            <a:endParaRPr lang="zh-HK" alt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1" r="27516"/>
          <a:stretch/>
        </p:blipFill>
        <p:spPr>
          <a:xfrm>
            <a:off x="1" y="-53911"/>
            <a:ext cx="9144000" cy="69389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/>
          <a:srcRect l="151" t="632" r="545" b="1035"/>
          <a:stretch/>
        </p:blipFill>
        <p:spPr>
          <a:xfrm>
            <a:off x="0" y="-53911"/>
            <a:ext cx="9144001" cy="6929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eeuser\Desktop\new-background-machine-onl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3999" cy="68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-2375"/>
            <a:ext cx="9144000" cy="6385160"/>
          </a:xfrm>
          <a:custGeom>
            <a:avLst/>
            <a:gdLst>
              <a:gd name="connsiteX0" fmla="*/ 0 w 9144000"/>
              <a:gd name="connsiteY0" fmla="*/ 0 h 6167679"/>
              <a:gd name="connsiteX1" fmla="*/ 9144000 w 9144000"/>
              <a:gd name="connsiteY1" fmla="*/ 0 h 6167679"/>
              <a:gd name="connsiteX2" fmla="*/ 9144000 w 9144000"/>
              <a:gd name="connsiteY2" fmla="*/ 6167679 h 6167679"/>
              <a:gd name="connsiteX3" fmla="*/ 0 w 9144000"/>
              <a:gd name="connsiteY3" fmla="*/ 6167679 h 6167679"/>
              <a:gd name="connsiteX4" fmla="*/ 0 w 9144000"/>
              <a:gd name="connsiteY4" fmla="*/ 0 h 6167679"/>
              <a:gd name="connsiteX0" fmla="*/ 0 w 9144000"/>
              <a:gd name="connsiteY0" fmla="*/ 0 h 6320079"/>
              <a:gd name="connsiteX1" fmla="*/ 9144000 w 9144000"/>
              <a:gd name="connsiteY1" fmla="*/ 0 h 6320079"/>
              <a:gd name="connsiteX2" fmla="*/ 9144000 w 9144000"/>
              <a:gd name="connsiteY2" fmla="*/ 6167679 h 6320079"/>
              <a:gd name="connsiteX3" fmla="*/ 0 w 9144000"/>
              <a:gd name="connsiteY3" fmla="*/ 6167679 h 6320079"/>
              <a:gd name="connsiteX4" fmla="*/ 0 w 9144000"/>
              <a:gd name="connsiteY4" fmla="*/ 0 h 6320079"/>
              <a:gd name="connsiteX0" fmla="*/ 0 w 9144000"/>
              <a:gd name="connsiteY0" fmla="*/ 0 h 6421294"/>
              <a:gd name="connsiteX1" fmla="*/ 9144000 w 9144000"/>
              <a:gd name="connsiteY1" fmla="*/ 0 h 6421294"/>
              <a:gd name="connsiteX2" fmla="*/ 9144000 w 9144000"/>
              <a:gd name="connsiteY2" fmla="*/ 6167679 h 6421294"/>
              <a:gd name="connsiteX3" fmla="*/ 0 w 9144000"/>
              <a:gd name="connsiteY3" fmla="*/ 6167679 h 6421294"/>
              <a:gd name="connsiteX4" fmla="*/ 0 w 9144000"/>
              <a:gd name="connsiteY4" fmla="*/ 0 h 6421294"/>
              <a:gd name="connsiteX0" fmla="*/ 0 w 9144000"/>
              <a:gd name="connsiteY0" fmla="*/ 0 h 6385160"/>
              <a:gd name="connsiteX1" fmla="*/ 9144000 w 9144000"/>
              <a:gd name="connsiteY1" fmla="*/ 0 h 6385160"/>
              <a:gd name="connsiteX2" fmla="*/ 9144000 w 9144000"/>
              <a:gd name="connsiteY2" fmla="*/ 6167679 h 6385160"/>
              <a:gd name="connsiteX3" fmla="*/ 0 w 9144000"/>
              <a:gd name="connsiteY3" fmla="*/ 6167679 h 6385160"/>
              <a:gd name="connsiteX4" fmla="*/ 0 w 9144000"/>
              <a:gd name="connsiteY4" fmla="*/ 0 h 63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385160">
                <a:moveTo>
                  <a:pt x="0" y="0"/>
                </a:moveTo>
                <a:lnTo>
                  <a:pt x="9144000" y="0"/>
                </a:lnTo>
                <a:lnTo>
                  <a:pt x="9144000" y="6167679"/>
                </a:lnTo>
                <a:cubicBezTo>
                  <a:pt x="6086475" y="6399454"/>
                  <a:pt x="4391025" y="6510579"/>
                  <a:pt x="0" y="616767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E322-EFA7-4393-AC27-71A05C108396}" type="datetimeFigureOut">
              <a:rPr lang="zh-HK" altLang="en-US" smtClean="0"/>
              <a:t>19/8/14</a:t>
            </a:fld>
            <a:endParaRPr lang="zh-HK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HK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57222C38-F432-4EFD-8D28-5EEE7ABEB3A3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26" name="矩形 25"/>
          <p:cNvSpPr/>
          <p:nvPr/>
        </p:nvSpPr>
        <p:spPr>
          <a:xfrm>
            <a:off x="0" y="27450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Calibri" pitchFamily="34" charset="0"/>
              </a:rPr>
              <a:t>From</a:t>
            </a:r>
            <a:r>
              <a:rPr lang="en-US" altLang="zh-CN" sz="1600" b="1" baseline="0" dirty="0" smtClean="0">
                <a:solidFill>
                  <a:srgbClr val="0070C0"/>
                </a:solidFill>
                <a:latin typeface="Calibri" pitchFamily="34" charset="0"/>
              </a:rPr>
              <a:t> Geometry to Startups</a:t>
            </a:r>
            <a:endParaRPr lang="zh-CN" altLang="en-US" sz="1600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36096" y="103932"/>
            <a:ext cx="3689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 smtClean="0">
                <a:solidFill>
                  <a:srgbClr val="0070C0"/>
                </a:solidFill>
                <a:latin typeface="Calibri" pitchFamily="34" charset="0"/>
              </a:rPr>
              <a:t>3. Differentiable Manifolds: Their “Engineering” Classifications and Applications</a:t>
            </a:r>
            <a:endParaRPr lang="zh-CN" altLang="en-US" sz="1400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3327" y="756196"/>
            <a:ext cx="8318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itchFamily="34" charset="0"/>
              </a:rPr>
              <a:t>A Crash Course on Differentiable Manifolds and Lie Group Theory</a:t>
            </a:r>
            <a:endParaRPr lang="zh-CN" altLang="en-US" sz="2400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8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new-backgroun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" y="0"/>
            <a:ext cx="9141273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-2375"/>
            <a:ext cx="9144000" cy="6385160"/>
          </a:xfrm>
          <a:custGeom>
            <a:avLst/>
            <a:gdLst>
              <a:gd name="connsiteX0" fmla="*/ 0 w 9144000"/>
              <a:gd name="connsiteY0" fmla="*/ 0 h 6167679"/>
              <a:gd name="connsiteX1" fmla="*/ 9144000 w 9144000"/>
              <a:gd name="connsiteY1" fmla="*/ 0 h 6167679"/>
              <a:gd name="connsiteX2" fmla="*/ 9144000 w 9144000"/>
              <a:gd name="connsiteY2" fmla="*/ 6167679 h 6167679"/>
              <a:gd name="connsiteX3" fmla="*/ 0 w 9144000"/>
              <a:gd name="connsiteY3" fmla="*/ 6167679 h 6167679"/>
              <a:gd name="connsiteX4" fmla="*/ 0 w 9144000"/>
              <a:gd name="connsiteY4" fmla="*/ 0 h 6167679"/>
              <a:gd name="connsiteX0" fmla="*/ 0 w 9144000"/>
              <a:gd name="connsiteY0" fmla="*/ 0 h 6320079"/>
              <a:gd name="connsiteX1" fmla="*/ 9144000 w 9144000"/>
              <a:gd name="connsiteY1" fmla="*/ 0 h 6320079"/>
              <a:gd name="connsiteX2" fmla="*/ 9144000 w 9144000"/>
              <a:gd name="connsiteY2" fmla="*/ 6167679 h 6320079"/>
              <a:gd name="connsiteX3" fmla="*/ 0 w 9144000"/>
              <a:gd name="connsiteY3" fmla="*/ 6167679 h 6320079"/>
              <a:gd name="connsiteX4" fmla="*/ 0 w 9144000"/>
              <a:gd name="connsiteY4" fmla="*/ 0 h 6320079"/>
              <a:gd name="connsiteX0" fmla="*/ 0 w 9144000"/>
              <a:gd name="connsiteY0" fmla="*/ 0 h 6421294"/>
              <a:gd name="connsiteX1" fmla="*/ 9144000 w 9144000"/>
              <a:gd name="connsiteY1" fmla="*/ 0 h 6421294"/>
              <a:gd name="connsiteX2" fmla="*/ 9144000 w 9144000"/>
              <a:gd name="connsiteY2" fmla="*/ 6167679 h 6421294"/>
              <a:gd name="connsiteX3" fmla="*/ 0 w 9144000"/>
              <a:gd name="connsiteY3" fmla="*/ 6167679 h 6421294"/>
              <a:gd name="connsiteX4" fmla="*/ 0 w 9144000"/>
              <a:gd name="connsiteY4" fmla="*/ 0 h 6421294"/>
              <a:gd name="connsiteX0" fmla="*/ 0 w 9144000"/>
              <a:gd name="connsiteY0" fmla="*/ 0 h 6385160"/>
              <a:gd name="connsiteX1" fmla="*/ 9144000 w 9144000"/>
              <a:gd name="connsiteY1" fmla="*/ 0 h 6385160"/>
              <a:gd name="connsiteX2" fmla="*/ 9144000 w 9144000"/>
              <a:gd name="connsiteY2" fmla="*/ 6167679 h 6385160"/>
              <a:gd name="connsiteX3" fmla="*/ 0 w 9144000"/>
              <a:gd name="connsiteY3" fmla="*/ 6167679 h 6385160"/>
              <a:gd name="connsiteX4" fmla="*/ 0 w 9144000"/>
              <a:gd name="connsiteY4" fmla="*/ 0 h 63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385160">
                <a:moveTo>
                  <a:pt x="0" y="0"/>
                </a:moveTo>
                <a:lnTo>
                  <a:pt x="9144000" y="0"/>
                </a:lnTo>
                <a:lnTo>
                  <a:pt x="9144000" y="6167679"/>
                </a:lnTo>
                <a:cubicBezTo>
                  <a:pt x="6086475" y="6399454"/>
                  <a:pt x="4391025" y="6510579"/>
                  <a:pt x="0" y="616767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E322-EFA7-4393-AC27-71A05C108396}" type="datetimeFigureOut">
              <a:rPr lang="zh-HK" altLang="en-US" smtClean="0"/>
              <a:t>19/8/14</a:t>
            </a:fld>
            <a:endParaRPr lang="zh-HK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HK" altLang="en-US"/>
          </a:p>
        </p:txBody>
      </p:sp>
      <p:sp>
        <p:nvSpPr>
          <p:cNvPr id="17" name="内容占位符 26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55172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  <a:latin typeface="Adobe 仿宋 Std R" pitchFamily="18" charset="-122"/>
                <a:ea typeface="Adobe 仿宋 Std R" pitchFamily="18" charset="-122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Adobe 仿宋 Std R" pitchFamily="18" charset="-122"/>
                <a:ea typeface="Adobe 仿宋 Std R" pitchFamily="18" charset="-122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Adobe 仿宋 Std R" pitchFamily="18" charset="-122"/>
                <a:ea typeface="Adobe 仿宋 Std R" pitchFamily="18" charset="-122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Adobe 仿宋 Std R" pitchFamily="18" charset="-122"/>
                <a:ea typeface="Adobe 仿宋 Std R" pitchFamily="18" charset="-122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Adobe 仿宋 Std R" pitchFamily="18" charset="-122"/>
                <a:ea typeface="Adobe 仿宋 Std R" pitchFamily="18" charset="-122"/>
              </a:defRPr>
            </a:lvl5pPr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 dirty="0"/>
          </a:p>
        </p:txBody>
      </p:sp>
      <p:sp>
        <p:nvSpPr>
          <p:cNvPr id="20" name="标题 2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/>
          <a:lstStyle>
            <a:lvl1pPr>
              <a:defRPr b="1"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楷体 Std R" pitchFamily="18" charset="-122"/>
                <a:ea typeface="Adobe 楷体 Std R" pitchFamily="18" charset="-122"/>
              </a:defRPr>
            </a:lvl1pPr>
          </a:lstStyle>
          <a:p>
            <a:r>
              <a:rPr kumimoji="0" lang="en-US" altLang="zh-HK" smtClean="0"/>
              <a:t>Click to edit Master title style</a:t>
            </a:r>
            <a:endParaRPr kumimoji="0" lang="en-US" dirty="0"/>
          </a:p>
        </p:txBody>
      </p:sp>
      <p:sp>
        <p:nvSpPr>
          <p:cNvPr id="21" name="矩形 20"/>
          <p:cNvSpPr/>
          <p:nvPr/>
        </p:nvSpPr>
        <p:spPr>
          <a:xfrm>
            <a:off x="4572000" y="44624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i="0" kern="1200" dirty="0" smtClean="0">
                <a:solidFill>
                  <a:srgbClr val="0070C0"/>
                </a:solidFill>
                <a:effectLst/>
                <a:latin typeface="Calibri" pitchFamily="34" charset="0"/>
                <a:ea typeface="+mn-ea"/>
                <a:cs typeface="+mn-cs"/>
              </a:rPr>
              <a:t>5 </a:t>
            </a:r>
            <a:r>
              <a:rPr lang="en-US" altLang="zh-CN" sz="1600" b="1" i="0" dirty="0" smtClean="0">
                <a:solidFill>
                  <a:srgbClr val="0070C0"/>
                </a:solidFill>
                <a:effectLst/>
                <a:latin typeface="Calibri" pitchFamily="34" charset="0"/>
              </a:rPr>
              <a:t>Opportunities and challenges for robotics research in Hong Kong</a:t>
            </a: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600" b="1" i="1" kern="12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2" name="灯片编号占位符 14"/>
          <p:cNvSpPr txBox="1">
            <a:spLocks/>
          </p:cNvSpPr>
          <p:nvPr/>
        </p:nvSpPr>
        <p:spPr>
          <a:xfrm>
            <a:off x="3923928" y="6453336"/>
            <a:ext cx="1296144" cy="404664"/>
          </a:xfrm>
          <a:prstGeom prst="rect">
            <a:avLst/>
          </a:prstGeom>
        </p:spPr>
        <p:txBody>
          <a:bodyPr vert="horz"/>
          <a:lstStyle>
            <a:defPPr>
              <a:defRPr lang="zh-CN"/>
            </a:defPPr>
            <a:lvl1pPr marL="0" algn="ctr" defTabSz="914400" rtl="0" eaLnBrk="1" latinLnBrk="0" hangingPunct="1">
              <a:defRPr kumimoji="0" sz="1800" kern="120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25"/>
          <p:cNvSpPr/>
          <p:nvPr/>
        </p:nvSpPr>
        <p:spPr>
          <a:xfrm>
            <a:off x="0" y="27450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Calibri" pitchFamily="34" charset="0"/>
              </a:rPr>
              <a:t>From</a:t>
            </a:r>
            <a:r>
              <a:rPr lang="en-US" altLang="zh-CN" sz="1600" b="1" baseline="0" dirty="0" smtClean="0">
                <a:solidFill>
                  <a:srgbClr val="0070C0"/>
                </a:solidFill>
                <a:latin typeface="Calibri" pitchFamily="34" charset="0"/>
              </a:rPr>
              <a:t> Geometry to Startups</a:t>
            </a:r>
            <a:endParaRPr lang="zh-CN" altLang="en-US" sz="1600" b="1" dirty="0">
              <a:solidFill>
                <a:srgbClr val="0070C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035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Troy Woo\Desktop\new-background-Ma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-2375"/>
            <a:ext cx="9144000" cy="6385160"/>
          </a:xfrm>
          <a:custGeom>
            <a:avLst/>
            <a:gdLst>
              <a:gd name="connsiteX0" fmla="*/ 0 w 9144000"/>
              <a:gd name="connsiteY0" fmla="*/ 0 h 6167679"/>
              <a:gd name="connsiteX1" fmla="*/ 9144000 w 9144000"/>
              <a:gd name="connsiteY1" fmla="*/ 0 h 6167679"/>
              <a:gd name="connsiteX2" fmla="*/ 9144000 w 9144000"/>
              <a:gd name="connsiteY2" fmla="*/ 6167679 h 6167679"/>
              <a:gd name="connsiteX3" fmla="*/ 0 w 9144000"/>
              <a:gd name="connsiteY3" fmla="*/ 6167679 h 6167679"/>
              <a:gd name="connsiteX4" fmla="*/ 0 w 9144000"/>
              <a:gd name="connsiteY4" fmla="*/ 0 h 6167679"/>
              <a:gd name="connsiteX0" fmla="*/ 0 w 9144000"/>
              <a:gd name="connsiteY0" fmla="*/ 0 h 6320079"/>
              <a:gd name="connsiteX1" fmla="*/ 9144000 w 9144000"/>
              <a:gd name="connsiteY1" fmla="*/ 0 h 6320079"/>
              <a:gd name="connsiteX2" fmla="*/ 9144000 w 9144000"/>
              <a:gd name="connsiteY2" fmla="*/ 6167679 h 6320079"/>
              <a:gd name="connsiteX3" fmla="*/ 0 w 9144000"/>
              <a:gd name="connsiteY3" fmla="*/ 6167679 h 6320079"/>
              <a:gd name="connsiteX4" fmla="*/ 0 w 9144000"/>
              <a:gd name="connsiteY4" fmla="*/ 0 h 6320079"/>
              <a:gd name="connsiteX0" fmla="*/ 0 w 9144000"/>
              <a:gd name="connsiteY0" fmla="*/ 0 h 6421294"/>
              <a:gd name="connsiteX1" fmla="*/ 9144000 w 9144000"/>
              <a:gd name="connsiteY1" fmla="*/ 0 h 6421294"/>
              <a:gd name="connsiteX2" fmla="*/ 9144000 w 9144000"/>
              <a:gd name="connsiteY2" fmla="*/ 6167679 h 6421294"/>
              <a:gd name="connsiteX3" fmla="*/ 0 w 9144000"/>
              <a:gd name="connsiteY3" fmla="*/ 6167679 h 6421294"/>
              <a:gd name="connsiteX4" fmla="*/ 0 w 9144000"/>
              <a:gd name="connsiteY4" fmla="*/ 0 h 6421294"/>
              <a:gd name="connsiteX0" fmla="*/ 0 w 9144000"/>
              <a:gd name="connsiteY0" fmla="*/ 0 h 6385160"/>
              <a:gd name="connsiteX1" fmla="*/ 9144000 w 9144000"/>
              <a:gd name="connsiteY1" fmla="*/ 0 h 6385160"/>
              <a:gd name="connsiteX2" fmla="*/ 9144000 w 9144000"/>
              <a:gd name="connsiteY2" fmla="*/ 6167679 h 6385160"/>
              <a:gd name="connsiteX3" fmla="*/ 0 w 9144000"/>
              <a:gd name="connsiteY3" fmla="*/ 6167679 h 6385160"/>
              <a:gd name="connsiteX4" fmla="*/ 0 w 9144000"/>
              <a:gd name="connsiteY4" fmla="*/ 0 h 63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385160">
                <a:moveTo>
                  <a:pt x="0" y="0"/>
                </a:moveTo>
                <a:lnTo>
                  <a:pt x="9144000" y="0"/>
                </a:lnTo>
                <a:lnTo>
                  <a:pt x="9144000" y="6167679"/>
                </a:lnTo>
                <a:cubicBezTo>
                  <a:pt x="6086475" y="6399454"/>
                  <a:pt x="4391025" y="6510579"/>
                  <a:pt x="0" y="616767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0C68-37E1-4EAC-8975-91DB0CC55853}" type="datetimeFigureOut">
              <a:rPr lang="zh-CN" altLang="en-US" smtClean="0"/>
              <a:t>19/8/14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内容占位符 26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55172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  <a:latin typeface="Adobe 仿宋 Std R" pitchFamily="18" charset="-122"/>
                <a:ea typeface="Adobe 仿宋 Std R" pitchFamily="18" charset="-122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Adobe 仿宋 Std R" pitchFamily="18" charset="-122"/>
                <a:ea typeface="Adobe 仿宋 Std R" pitchFamily="18" charset="-122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Adobe 仿宋 Std R" pitchFamily="18" charset="-122"/>
                <a:ea typeface="Adobe 仿宋 Std R" pitchFamily="18" charset="-122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Adobe 仿宋 Std R" pitchFamily="18" charset="-122"/>
                <a:ea typeface="Adobe 仿宋 Std R" pitchFamily="18" charset="-122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Adobe 仿宋 Std R" pitchFamily="18" charset="-122"/>
                <a:ea typeface="Adobe 仿宋 Std R" pitchFamily="18" charset="-122"/>
              </a:defRPr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 dirty="0"/>
          </a:p>
        </p:txBody>
      </p:sp>
      <p:sp>
        <p:nvSpPr>
          <p:cNvPr id="20" name="标题 2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/>
          <a:lstStyle>
            <a:lvl1pPr>
              <a:defRPr b="1" cap="none">
                <a:solidFill>
                  <a:schemeClr val="bg1"/>
                </a:solidFill>
                <a:effectLst/>
                <a:latin typeface="+mn-ea"/>
                <a:ea typeface="+mn-ea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13" name="灯片编号占位符 14"/>
          <p:cNvSpPr txBox="1">
            <a:spLocks/>
          </p:cNvSpPr>
          <p:nvPr/>
        </p:nvSpPr>
        <p:spPr>
          <a:xfrm>
            <a:off x="3923928" y="6453336"/>
            <a:ext cx="1296144" cy="404664"/>
          </a:xfrm>
          <a:prstGeom prst="rect">
            <a:avLst/>
          </a:prstGeom>
        </p:spPr>
        <p:txBody>
          <a:bodyPr vert="horz"/>
          <a:lstStyle>
            <a:defPPr>
              <a:defRPr lang="zh-CN"/>
            </a:defPPr>
            <a:lvl1pPr marL="0" algn="ctr" defTabSz="914400" rtl="0" eaLnBrk="1" latinLnBrk="0" hangingPunct="1">
              <a:defRPr kumimoji="0" sz="1800" kern="120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428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/>
          <a:srcRect l="151" t="632" r="545" b="1035"/>
          <a:stretch/>
        </p:blipFill>
        <p:spPr>
          <a:xfrm>
            <a:off x="0" y="-35984"/>
            <a:ext cx="9144001" cy="6929968"/>
          </a:xfrm>
          <a:prstGeom prst="rect">
            <a:avLst/>
          </a:prstGeom>
        </p:spPr>
      </p:pic>
      <p:sp>
        <p:nvSpPr>
          <p:cNvPr id="14" name="矩形 1"/>
          <p:cNvSpPr/>
          <p:nvPr userDrawn="1"/>
        </p:nvSpPr>
        <p:spPr>
          <a:xfrm>
            <a:off x="0" y="-2376"/>
            <a:ext cx="9144000" cy="6599727"/>
          </a:xfrm>
          <a:custGeom>
            <a:avLst/>
            <a:gdLst>
              <a:gd name="connsiteX0" fmla="*/ 0 w 9144000"/>
              <a:gd name="connsiteY0" fmla="*/ 0 h 6167679"/>
              <a:gd name="connsiteX1" fmla="*/ 9144000 w 9144000"/>
              <a:gd name="connsiteY1" fmla="*/ 0 h 6167679"/>
              <a:gd name="connsiteX2" fmla="*/ 9144000 w 9144000"/>
              <a:gd name="connsiteY2" fmla="*/ 6167679 h 6167679"/>
              <a:gd name="connsiteX3" fmla="*/ 0 w 9144000"/>
              <a:gd name="connsiteY3" fmla="*/ 6167679 h 6167679"/>
              <a:gd name="connsiteX4" fmla="*/ 0 w 9144000"/>
              <a:gd name="connsiteY4" fmla="*/ 0 h 6167679"/>
              <a:gd name="connsiteX0" fmla="*/ 0 w 9144000"/>
              <a:gd name="connsiteY0" fmla="*/ 0 h 6320079"/>
              <a:gd name="connsiteX1" fmla="*/ 9144000 w 9144000"/>
              <a:gd name="connsiteY1" fmla="*/ 0 h 6320079"/>
              <a:gd name="connsiteX2" fmla="*/ 9144000 w 9144000"/>
              <a:gd name="connsiteY2" fmla="*/ 6167679 h 6320079"/>
              <a:gd name="connsiteX3" fmla="*/ 0 w 9144000"/>
              <a:gd name="connsiteY3" fmla="*/ 6167679 h 6320079"/>
              <a:gd name="connsiteX4" fmla="*/ 0 w 9144000"/>
              <a:gd name="connsiteY4" fmla="*/ 0 h 6320079"/>
              <a:gd name="connsiteX0" fmla="*/ 0 w 9144000"/>
              <a:gd name="connsiteY0" fmla="*/ 0 h 6421294"/>
              <a:gd name="connsiteX1" fmla="*/ 9144000 w 9144000"/>
              <a:gd name="connsiteY1" fmla="*/ 0 h 6421294"/>
              <a:gd name="connsiteX2" fmla="*/ 9144000 w 9144000"/>
              <a:gd name="connsiteY2" fmla="*/ 6167679 h 6421294"/>
              <a:gd name="connsiteX3" fmla="*/ 0 w 9144000"/>
              <a:gd name="connsiteY3" fmla="*/ 6167679 h 6421294"/>
              <a:gd name="connsiteX4" fmla="*/ 0 w 9144000"/>
              <a:gd name="connsiteY4" fmla="*/ 0 h 6421294"/>
              <a:gd name="connsiteX0" fmla="*/ 0 w 9144000"/>
              <a:gd name="connsiteY0" fmla="*/ 0 h 6385160"/>
              <a:gd name="connsiteX1" fmla="*/ 9144000 w 9144000"/>
              <a:gd name="connsiteY1" fmla="*/ 0 h 6385160"/>
              <a:gd name="connsiteX2" fmla="*/ 9144000 w 9144000"/>
              <a:gd name="connsiteY2" fmla="*/ 6167679 h 6385160"/>
              <a:gd name="connsiteX3" fmla="*/ 0 w 9144000"/>
              <a:gd name="connsiteY3" fmla="*/ 6167679 h 6385160"/>
              <a:gd name="connsiteX4" fmla="*/ 0 w 9144000"/>
              <a:gd name="connsiteY4" fmla="*/ 0 h 63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385160">
                <a:moveTo>
                  <a:pt x="0" y="0"/>
                </a:moveTo>
                <a:lnTo>
                  <a:pt x="9144000" y="0"/>
                </a:lnTo>
                <a:lnTo>
                  <a:pt x="9144000" y="6167679"/>
                </a:lnTo>
                <a:cubicBezTo>
                  <a:pt x="6086475" y="6399454"/>
                  <a:pt x="4391025" y="6510579"/>
                  <a:pt x="0" y="6167679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83000"/>
                </a:schemeClr>
              </a:gs>
              <a:gs pos="50000">
                <a:schemeClr val="bg1"/>
              </a:gs>
              <a:gs pos="100000">
                <a:srgbClr val="FFFFFF">
                  <a:shade val="100000"/>
                  <a:satMod val="115000"/>
                  <a:alpha val="0"/>
                </a:srgb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D3F47-60F1-4B4D-8685-6AB66308F104}" type="datetime1">
              <a:rPr lang="zh-CN" altLang="en-US" smtClean="0"/>
              <a:t>19/8/14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14"/>
          <p:cNvSpPr txBox="1">
            <a:spLocks/>
          </p:cNvSpPr>
          <p:nvPr userDrawn="1"/>
        </p:nvSpPr>
        <p:spPr>
          <a:xfrm>
            <a:off x="3923928" y="6453336"/>
            <a:ext cx="1296144" cy="404664"/>
          </a:xfrm>
          <a:prstGeom prst="rect">
            <a:avLst/>
          </a:prstGeom>
        </p:spPr>
        <p:txBody>
          <a:bodyPr vert="horz"/>
          <a:lstStyle>
            <a:defPPr>
              <a:defRPr lang="zh-CN"/>
            </a:defPPr>
            <a:lvl1pPr marL="0" algn="ctr" defTabSz="914400" rtl="0" eaLnBrk="1" latinLnBrk="0" hangingPunct="1">
              <a:defRPr kumimoji="0" sz="1800" kern="120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8" name="矩形 11"/>
          <p:cNvSpPr/>
          <p:nvPr userDrawn="1"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2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/>
          <a:lstStyle>
            <a:lvl1pPr>
              <a:defRPr b="1" cap="none">
                <a:solidFill>
                  <a:schemeClr val="bg1"/>
                </a:solidFill>
                <a:effectLst/>
                <a:latin typeface="+mn-ea"/>
                <a:ea typeface="+mn-ea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6355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new-backgroun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" y="0"/>
            <a:ext cx="9141273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-2375"/>
            <a:ext cx="9144000" cy="6385160"/>
          </a:xfrm>
          <a:custGeom>
            <a:avLst/>
            <a:gdLst>
              <a:gd name="connsiteX0" fmla="*/ 0 w 9144000"/>
              <a:gd name="connsiteY0" fmla="*/ 0 h 6167679"/>
              <a:gd name="connsiteX1" fmla="*/ 9144000 w 9144000"/>
              <a:gd name="connsiteY1" fmla="*/ 0 h 6167679"/>
              <a:gd name="connsiteX2" fmla="*/ 9144000 w 9144000"/>
              <a:gd name="connsiteY2" fmla="*/ 6167679 h 6167679"/>
              <a:gd name="connsiteX3" fmla="*/ 0 w 9144000"/>
              <a:gd name="connsiteY3" fmla="*/ 6167679 h 6167679"/>
              <a:gd name="connsiteX4" fmla="*/ 0 w 9144000"/>
              <a:gd name="connsiteY4" fmla="*/ 0 h 6167679"/>
              <a:gd name="connsiteX0" fmla="*/ 0 w 9144000"/>
              <a:gd name="connsiteY0" fmla="*/ 0 h 6320079"/>
              <a:gd name="connsiteX1" fmla="*/ 9144000 w 9144000"/>
              <a:gd name="connsiteY1" fmla="*/ 0 h 6320079"/>
              <a:gd name="connsiteX2" fmla="*/ 9144000 w 9144000"/>
              <a:gd name="connsiteY2" fmla="*/ 6167679 h 6320079"/>
              <a:gd name="connsiteX3" fmla="*/ 0 w 9144000"/>
              <a:gd name="connsiteY3" fmla="*/ 6167679 h 6320079"/>
              <a:gd name="connsiteX4" fmla="*/ 0 w 9144000"/>
              <a:gd name="connsiteY4" fmla="*/ 0 h 6320079"/>
              <a:gd name="connsiteX0" fmla="*/ 0 w 9144000"/>
              <a:gd name="connsiteY0" fmla="*/ 0 h 6421294"/>
              <a:gd name="connsiteX1" fmla="*/ 9144000 w 9144000"/>
              <a:gd name="connsiteY1" fmla="*/ 0 h 6421294"/>
              <a:gd name="connsiteX2" fmla="*/ 9144000 w 9144000"/>
              <a:gd name="connsiteY2" fmla="*/ 6167679 h 6421294"/>
              <a:gd name="connsiteX3" fmla="*/ 0 w 9144000"/>
              <a:gd name="connsiteY3" fmla="*/ 6167679 h 6421294"/>
              <a:gd name="connsiteX4" fmla="*/ 0 w 9144000"/>
              <a:gd name="connsiteY4" fmla="*/ 0 h 6421294"/>
              <a:gd name="connsiteX0" fmla="*/ 0 w 9144000"/>
              <a:gd name="connsiteY0" fmla="*/ 0 h 6385160"/>
              <a:gd name="connsiteX1" fmla="*/ 9144000 w 9144000"/>
              <a:gd name="connsiteY1" fmla="*/ 0 h 6385160"/>
              <a:gd name="connsiteX2" fmla="*/ 9144000 w 9144000"/>
              <a:gd name="connsiteY2" fmla="*/ 6167679 h 6385160"/>
              <a:gd name="connsiteX3" fmla="*/ 0 w 9144000"/>
              <a:gd name="connsiteY3" fmla="*/ 6167679 h 6385160"/>
              <a:gd name="connsiteX4" fmla="*/ 0 w 9144000"/>
              <a:gd name="connsiteY4" fmla="*/ 0 h 63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385160">
                <a:moveTo>
                  <a:pt x="0" y="0"/>
                </a:moveTo>
                <a:lnTo>
                  <a:pt x="9144000" y="0"/>
                </a:lnTo>
                <a:lnTo>
                  <a:pt x="9144000" y="6167679"/>
                </a:lnTo>
                <a:cubicBezTo>
                  <a:pt x="6086475" y="6399454"/>
                  <a:pt x="4391025" y="6510579"/>
                  <a:pt x="0" y="616767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E322-EFA7-4393-AC27-71A05C108396}" type="datetimeFigureOut">
              <a:rPr lang="zh-HK" altLang="en-US" smtClean="0"/>
              <a:t>19/8/14</a:t>
            </a:fld>
            <a:endParaRPr lang="zh-HK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HK" altLang="en-US"/>
          </a:p>
        </p:txBody>
      </p:sp>
      <p:sp>
        <p:nvSpPr>
          <p:cNvPr id="17" name="内容占位符 26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55172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defRPr>
            </a:lvl5pPr>
          </a:lstStyle>
          <a:p>
            <a:pPr lvl="0" eaLnBrk="1" latinLnBrk="0" hangingPunct="1"/>
            <a:r>
              <a:rPr lang="en-US" altLang="zh-CN" dirty="0" smtClean="0"/>
              <a:t>Click to edit Master text styles</a:t>
            </a:r>
          </a:p>
          <a:p>
            <a:pPr lvl="1" eaLnBrk="1" latinLnBrk="0" hangingPunct="1"/>
            <a:r>
              <a:rPr lang="en-US" altLang="zh-CN" dirty="0" smtClean="0"/>
              <a:t>Second level</a:t>
            </a:r>
          </a:p>
          <a:p>
            <a:pPr lvl="2" eaLnBrk="1" latinLnBrk="0" hangingPunct="1"/>
            <a:r>
              <a:rPr lang="en-US" altLang="zh-CN" dirty="0" smtClean="0"/>
              <a:t>Third level</a:t>
            </a:r>
          </a:p>
          <a:p>
            <a:pPr lvl="3" eaLnBrk="1" latinLnBrk="0" hangingPunct="1"/>
            <a:r>
              <a:rPr lang="en-US" altLang="zh-CN" dirty="0" smtClean="0"/>
              <a:t>Fourth level</a:t>
            </a:r>
          </a:p>
          <a:p>
            <a:pPr lvl="4" eaLnBrk="1" latinLnBrk="0" hangingPunct="1"/>
            <a:r>
              <a:rPr lang="en-US" altLang="zh-CN" dirty="0" smtClean="0"/>
              <a:t>Fifth level</a:t>
            </a:r>
            <a:endParaRPr kumimoji="0" lang="en-US" dirty="0"/>
          </a:p>
        </p:txBody>
      </p:sp>
      <p:sp>
        <p:nvSpPr>
          <p:cNvPr id="20" name="标题 2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/>
          <a:lstStyle>
            <a:lvl1pPr>
              <a:defRPr b="1"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楷体 Std R" pitchFamily="18" charset="-122"/>
                <a:ea typeface="Adobe 楷体 Std R" pitchFamily="18" charset="-122"/>
              </a:defRPr>
            </a:lvl1pPr>
          </a:lstStyle>
          <a:p>
            <a:r>
              <a:rPr kumimoji="0" lang="en-US" altLang="zh-HK" smtClean="0"/>
              <a:t>Click to edit Master title style</a:t>
            </a:r>
            <a:endParaRPr kumimoji="0" lang="en-US" dirty="0"/>
          </a:p>
        </p:txBody>
      </p:sp>
      <p:sp>
        <p:nvSpPr>
          <p:cNvPr id="13" name="灯片编号占位符 14"/>
          <p:cNvSpPr txBox="1">
            <a:spLocks/>
          </p:cNvSpPr>
          <p:nvPr/>
        </p:nvSpPr>
        <p:spPr>
          <a:xfrm>
            <a:off x="3923928" y="6453336"/>
            <a:ext cx="1296144" cy="404664"/>
          </a:xfrm>
          <a:prstGeom prst="rect">
            <a:avLst/>
          </a:prstGeom>
        </p:spPr>
        <p:txBody>
          <a:bodyPr vert="horz"/>
          <a:lstStyle>
            <a:defPPr>
              <a:defRPr lang="zh-CN"/>
            </a:defPPr>
            <a:lvl1pPr marL="0" algn="ctr" defTabSz="914400" rtl="0" eaLnBrk="1" latinLnBrk="0" hangingPunct="1">
              <a:defRPr kumimoji="0" sz="1800" kern="120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80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Troy Woo\Desktop\new-background-Ma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-2375"/>
            <a:ext cx="9144000" cy="6385160"/>
          </a:xfrm>
          <a:custGeom>
            <a:avLst/>
            <a:gdLst>
              <a:gd name="connsiteX0" fmla="*/ 0 w 9144000"/>
              <a:gd name="connsiteY0" fmla="*/ 0 h 6167679"/>
              <a:gd name="connsiteX1" fmla="*/ 9144000 w 9144000"/>
              <a:gd name="connsiteY1" fmla="*/ 0 h 6167679"/>
              <a:gd name="connsiteX2" fmla="*/ 9144000 w 9144000"/>
              <a:gd name="connsiteY2" fmla="*/ 6167679 h 6167679"/>
              <a:gd name="connsiteX3" fmla="*/ 0 w 9144000"/>
              <a:gd name="connsiteY3" fmla="*/ 6167679 h 6167679"/>
              <a:gd name="connsiteX4" fmla="*/ 0 w 9144000"/>
              <a:gd name="connsiteY4" fmla="*/ 0 h 6167679"/>
              <a:gd name="connsiteX0" fmla="*/ 0 w 9144000"/>
              <a:gd name="connsiteY0" fmla="*/ 0 h 6320079"/>
              <a:gd name="connsiteX1" fmla="*/ 9144000 w 9144000"/>
              <a:gd name="connsiteY1" fmla="*/ 0 h 6320079"/>
              <a:gd name="connsiteX2" fmla="*/ 9144000 w 9144000"/>
              <a:gd name="connsiteY2" fmla="*/ 6167679 h 6320079"/>
              <a:gd name="connsiteX3" fmla="*/ 0 w 9144000"/>
              <a:gd name="connsiteY3" fmla="*/ 6167679 h 6320079"/>
              <a:gd name="connsiteX4" fmla="*/ 0 w 9144000"/>
              <a:gd name="connsiteY4" fmla="*/ 0 h 6320079"/>
              <a:gd name="connsiteX0" fmla="*/ 0 w 9144000"/>
              <a:gd name="connsiteY0" fmla="*/ 0 h 6421294"/>
              <a:gd name="connsiteX1" fmla="*/ 9144000 w 9144000"/>
              <a:gd name="connsiteY1" fmla="*/ 0 h 6421294"/>
              <a:gd name="connsiteX2" fmla="*/ 9144000 w 9144000"/>
              <a:gd name="connsiteY2" fmla="*/ 6167679 h 6421294"/>
              <a:gd name="connsiteX3" fmla="*/ 0 w 9144000"/>
              <a:gd name="connsiteY3" fmla="*/ 6167679 h 6421294"/>
              <a:gd name="connsiteX4" fmla="*/ 0 w 9144000"/>
              <a:gd name="connsiteY4" fmla="*/ 0 h 6421294"/>
              <a:gd name="connsiteX0" fmla="*/ 0 w 9144000"/>
              <a:gd name="connsiteY0" fmla="*/ 0 h 6385160"/>
              <a:gd name="connsiteX1" fmla="*/ 9144000 w 9144000"/>
              <a:gd name="connsiteY1" fmla="*/ 0 h 6385160"/>
              <a:gd name="connsiteX2" fmla="*/ 9144000 w 9144000"/>
              <a:gd name="connsiteY2" fmla="*/ 6167679 h 6385160"/>
              <a:gd name="connsiteX3" fmla="*/ 0 w 9144000"/>
              <a:gd name="connsiteY3" fmla="*/ 6167679 h 6385160"/>
              <a:gd name="connsiteX4" fmla="*/ 0 w 9144000"/>
              <a:gd name="connsiteY4" fmla="*/ 0 h 63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385160">
                <a:moveTo>
                  <a:pt x="0" y="0"/>
                </a:moveTo>
                <a:lnTo>
                  <a:pt x="9144000" y="0"/>
                </a:lnTo>
                <a:lnTo>
                  <a:pt x="9144000" y="6167679"/>
                </a:lnTo>
                <a:cubicBezTo>
                  <a:pt x="6086475" y="6399454"/>
                  <a:pt x="4391025" y="6510579"/>
                  <a:pt x="0" y="616767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2" descr="http://2008.igem.org/wiki/images/3/3e/Th_hkust.jpg"/>
          <p:cNvPicPr>
            <a:picLocks noChangeAspect="1" noChangeArrowheads="1"/>
          </p:cNvPicPr>
          <p:nvPr/>
        </p:nvPicPr>
        <p:blipFill>
          <a:blip r:embed="rId3" cstate="print"/>
          <a:srcRect b="10475"/>
          <a:stretch>
            <a:fillRect/>
          </a:stretch>
        </p:blipFill>
        <p:spPr bwMode="auto">
          <a:xfrm>
            <a:off x="8022165" y="620688"/>
            <a:ext cx="1121834" cy="72008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矩形 13"/>
          <p:cNvSpPr/>
          <p:nvPr/>
        </p:nvSpPr>
        <p:spPr>
          <a:xfrm>
            <a:off x="8022165" y="620688"/>
            <a:ext cx="1121834" cy="720080"/>
          </a:xfrm>
          <a:prstGeom prst="rect">
            <a:avLst/>
          </a:prstGeom>
          <a:gradFill flip="none" rotWithShape="1">
            <a:gsLst>
              <a:gs pos="0">
                <a:srgbClr val="5DD5FF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0C68-37E1-4EAC-8975-91DB0CC55853}" type="datetimeFigureOut">
              <a:rPr lang="zh-CN" altLang="en-US" smtClean="0"/>
              <a:t>19/8/14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内容占位符 26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55172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  <a:latin typeface="Adobe 仿宋 Std R" pitchFamily="18" charset="-122"/>
                <a:ea typeface="Adobe 仿宋 Std R" pitchFamily="18" charset="-122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Adobe 仿宋 Std R" pitchFamily="18" charset="-122"/>
                <a:ea typeface="Adobe 仿宋 Std R" pitchFamily="18" charset="-122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Adobe 仿宋 Std R" pitchFamily="18" charset="-122"/>
                <a:ea typeface="Adobe 仿宋 Std R" pitchFamily="18" charset="-122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Adobe 仿宋 Std R" pitchFamily="18" charset="-122"/>
                <a:ea typeface="Adobe 仿宋 Std R" pitchFamily="18" charset="-122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Adobe 仿宋 Std R" pitchFamily="18" charset="-122"/>
                <a:ea typeface="Adobe 仿宋 Std R" pitchFamily="18" charset="-122"/>
              </a:defRPr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 dirty="0"/>
          </a:p>
        </p:txBody>
      </p:sp>
      <p:sp>
        <p:nvSpPr>
          <p:cNvPr id="20" name="标题 2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/>
          <a:lstStyle>
            <a:lvl1pPr>
              <a:defRPr b="1" cap="none">
                <a:solidFill>
                  <a:schemeClr val="bg1"/>
                </a:solidFill>
                <a:effectLst/>
                <a:latin typeface="Adobe 楷体 Std R" pitchFamily="18" charset="-122"/>
                <a:ea typeface="Adobe 楷体 Std R" pitchFamily="18" charset="-122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21" name="矩形 20"/>
          <p:cNvSpPr/>
          <p:nvPr/>
        </p:nvSpPr>
        <p:spPr>
          <a:xfrm>
            <a:off x="4427984" y="282134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+mn-cs"/>
              </a:rPr>
              <a:t>1.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过去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30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年与</a:t>
            </a:r>
            <a:r>
              <a:rPr lang="zh-CN" altLang="en-US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未来</a:t>
            </a:r>
            <a:r>
              <a:rPr lang="en-US" altLang="zh-CN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30</a:t>
            </a:r>
            <a:r>
              <a:rPr lang="zh-CN" altLang="en-US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年</a:t>
            </a: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1200" dirty="0" smtClean="0">
                <a:solidFill>
                  <a:srgbClr val="0070C0"/>
                </a:solidFill>
                <a:latin typeface="Calibri" pitchFamily="34" charset="0"/>
                <a:ea typeface="+mn-ea"/>
                <a:cs typeface="+mn-cs"/>
              </a:rPr>
              <a:t>     </a:t>
            </a:r>
          </a:p>
        </p:txBody>
      </p:sp>
      <p:sp>
        <p:nvSpPr>
          <p:cNvPr id="22" name="灯片编号占位符 14"/>
          <p:cNvSpPr txBox="1">
            <a:spLocks/>
          </p:cNvSpPr>
          <p:nvPr/>
        </p:nvSpPr>
        <p:spPr>
          <a:xfrm>
            <a:off x="3923928" y="6453336"/>
            <a:ext cx="1296144" cy="404664"/>
          </a:xfrm>
          <a:prstGeom prst="rect">
            <a:avLst/>
          </a:prstGeom>
        </p:spPr>
        <p:txBody>
          <a:bodyPr vert="horz"/>
          <a:lstStyle>
            <a:defPPr>
              <a:defRPr lang="zh-CN"/>
            </a:defPPr>
            <a:lvl1pPr marL="0" algn="ctr" defTabSz="914400" rtl="0" eaLnBrk="1" latinLnBrk="0" hangingPunct="1">
              <a:defRPr kumimoji="0" sz="1800" kern="120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57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151" t="632" r="545" b="1035"/>
          <a:stretch/>
        </p:blipFill>
        <p:spPr>
          <a:xfrm>
            <a:off x="0" y="-53911"/>
            <a:ext cx="9144001" cy="6929968"/>
          </a:xfrm>
          <a:prstGeom prst="rect">
            <a:avLst/>
          </a:prstGeom>
        </p:spPr>
      </p:pic>
      <p:pic>
        <p:nvPicPr>
          <p:cNvPr id="16" name="Picture 3" descr="C:\Users\eeuser\Desktop\new-background-machine-2014.png" hidden="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" y="-1"/>
            <a:ext cx="9141273" cy="685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"/>
          <p:cNvSpPr/>
          <p:nvPr userDrawn="1"/>
        </p:nvSpPr>
        <p:spPr>
          <a:xfrm>
            <a:off x="0" y="-2376"/>
            <a:ext cx="9144000" cy="6455711"/>
          </a:xfrm>
          <a:custGeom>
            <a:avLst/>
            <a:gdLst>
              <a:gd name="connsiteX0" fmla="*/ 0 w 9144000"/>
              <a:gd name="connsiteY0" fmla="*/ 0 h 6167679"/>
              <a:gd name="connsiteX1" fmla="*/ 9144000 w 9144000"/>
              <a:gd name="connsiteY1" fmla="*/ 0 h 6167679"/>
              <a:gd name="connsiteX2" fmla="*/ 9144000 w 9144000"/>
              <a:gd name="connsiteY2" fmla="*/ 6167679 h 6167679"/>
              <a:gd name="connsiteX3" fmla="*/ 0 w 9144000"/>
              <a:gd name="connsiteY3" fmla="*/ 6167679 h 6167679"/>
              <a:gd name="connsiteX4" fmla="*/ 0 w 9144000"/>
              <a:gd name="connsiteY4" fmla="*/ 0 h 6167679"/>
              <a:gd name="connsiteX0" fmla="*/ 0 w 9144000"/>
              <a:gd name="connsiteY0" fmla="*/ 0 h 6320079"/>
              <a:gd name="connsiteX1" fmla="*/ 9144000 w 9144000"/>
              <a:gd name="connsiteY1" fmla="*/ 0 h 6320079"/>
              <a:gd name="connsiteX2" fmla="*/ 9144000 w 9144000"/>
              <a:gd name="connsiteY2" fmla="*/ 6167679 h 6320079"/>
              <a:gd name="connsiteX3" fmla="*/ 0 w 9144000"/>
              <a:gd name="connsiteY3" fmla="*/ 6167679 h 6320079"/>
              <a:gd name="connsiteX4" fmla="*/ 0 w 9144000"/>
              <a:gd name="connsiteY4" fmla="*/ 0 h 6320079"/>
              <a:gd name="connsiteX0" fmla="*/ 0 w 9144000"/>
              <a:gd name="connsiteY0" fmla="*/ 0 h 6421294"/>
              <a:gd name="connsiteX1" fmla="*/ 9144000 w 9144000"/>
              <a:gd name="connsiteY1" fmla="*/ 0 h 6421294"/>
              <a:gd name="connsiteX2" fmla="*/ 9144000 w 9144000"/>
              <a:gd name="connsiteY2" fmla="*/ 6167679 h 6421294"/>
              <a:gd name="connsiteX3" fmla="*/ 0 w 9144000"/>
              <a:gd name="connsiteY3" fmla="*/ 6167679 h 6421294"/>
              <a:gd name="connsiteX4" fmla="*/ 0 w 9144000"/>
              <a:gd name="connsiteY4" fmla="*/ 0 h 6421294"/>
              <a:gd name="connsiteX0" fmla="*/ 0 w 9144000"/>
              <a:gd name="connsiteY0" fmla="*/ 0 h 6385160"/>
              <a:gd name="connsiteX1" fmla="*/ 9144000 w 9144000"/>
              <a:gd name="connsiteY1" fmla="*/ 0 h 6385160"/>
              <a:gd name="connsiteX2" fmla="*/ 9144000 w 9144000"/>
              <a:gd name="connsiteY2" fmla="*/ 6167679 h 6385160"/>
              <a:gd name="connsiteX3" fmla="*/ 0 w 9144000"/>
              <a:gd name="connsiteY3" fmla="*/ 6167679 h 6385160"/>
              <a:gd name="connsiteX4" fmla="*/ 0 w 9144000"/>
              <a:gd name="connsiteY4" fmla="*/ 0 h 63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385160">
                <a:moveTo>
                  <a:pt x="0" y="0"/>
                </a:moveTo>
                <a:lnTo>
                  <a:pt x="9144000" y="0"/>
                </a:lnTo>
                <a:lnTo>
                  <a:pt x="9144000" y="6167679"/>
                </a:lnTo>
                <a:cubicBezTo>
                  <a:pt x="6086475" y="6399454"/>
                  <a:pt x="4391025" y="6510579"/>
                  <a:pt x="0" y="6167679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83000"/>
                </a:schemeClr>
              </a:gs>
              <a:gs pos="50000">
                <a:schemeClr val="bg1"/>
              </a:gs>
              <a:gs pos="100000">
                <a:srgbClr val="FFFFFF">
                  <a:shade val="100000"/>
                  <a:satMod val="115000"/>
                  <a:alpha val="0"/>
                </a:srgb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7" name="内容占位符 26" hidden="1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5517232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3600">
                <a:solidFill>
                  <a:schemeClr val="tx1"/>
                </a:solidFill>
                <a:latin typeface="Calibri" pitchFamily="34" charset="0"/>
              </a:defRPr>
            </a:lvl1pPr>
            <a:lvl2pPr>
              <a:buClr>
                <a:schemeClr val="tx1"/>
              </a:buClr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>
              <a:buClr>
                <a:schemeClr val="tx1"/>
              </a:buClr>
              <a:defRPr sz="2800">
                <a:solidFill>
                  <a:schemeClr val="tx1"/>
                </a:solidFill>
                <a:latin typeface="Calibri" pitchFamily="34" charset="0"/>
              </a:defRPr>
            </a:lvl3pPr>
            <a:lvl4pPr>
              <a:buClr>
                <a:schemeClr val="tx1"/>
              </a:buClr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>
              <a:buClr>
                <a:schemeClr val="tx1"/>
              </a:buClr>
              <a:defRPr sz="2000"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en-US" altLang="zh-CN" dirty="0" smtClean="0"/>
              <a:t>Click to edit Master text styles</a:t>
            </a:r>
          </a:p>
          <a:p>
            <a:pPr lvl="1" eaLnBrk="1" latinLnBrk="0" hangingPunct="1"/>
            <a:r>
              <a:rPr lang="en-US" altLang="zh-CN" dirty="0" smtClean="0"/>
              <a:t>Second level</a:t>
            </a:r>
          </a:p>
          <a:p>
            <a:pPr lvl="2" eaLnBrk="1" latinLnBrk="0" hangingPunct="1"/>
            <a:r>
              <a:rPr lang="en-US" altLang="zh-CN" dirty="0" smtClean="0"/>
              <a:t>Third level</a:t>
            </a:r>
          </a:p>
          <a:p>
            <a:pPr lvl="3" eaLnBrk="1" latinLnBrk="0" hangingPunct="1"/>
            <a:r>
              <a:rPr lang="en-US" altLang="zh-CN" dirty="0" smtClean="0"/>
              <a:t>Fourth level</a:t>
            </a:r>
          </a:p>
          <a:p>
            <a:pPr lvl="4" eaLnBrk="1" latinLnBrk="0" hangingPunct="1"/>
            <a:r>
              <a:rPr lang="en-US" altLang="zh-CN" dirty="0" smtClean="0"/>
              <a:t>Fifth level</a:t>
            </a:r>
            <a:endParaRPr kumimoji="0" lang="en-US" dirty="0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D3F47-60F1-4B4D-8685-6AB66308F104}" type="datetime1">
              <a:rPr lang="zh-CN" altLang="en-US" smtClean="0"/>
              <a:t>19/8/14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363" y="19050"/>
            <a:ext cx="3202485" cy="338554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l"/>
            <a:r>
              <a:rPr lang="zh-CN" altLang="en-US" sz="1600" b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粤</a:t>
            </a:r>
            <a:r>
              <a:rPr lang="zh-CN" altLang="en-US" sz="1600" b="0" kern="1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itchFamily="34" charset="-122"/>
                <a:ea typeface="Adobe 黑体 Std R" pitchFamily="34" charset="-122"/>
                <a:cs typeface="+mn-cs"/>
              </a:rPr>
              <a:t>港</a:t>
            </a:r>
            <a:r>
              <a:rPr lang="zh-CN" altLang="en-US" sz="1600" b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携手，  打造世界</a:t>
            </a:r>
            <a:r>
              <a:rPr lang="en-US" altLang="zh-CN" sz="1600" b="0" kern="1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itchFamily="34" charset="-122"/>
                <a:ea typeface="Adobe 黑体 Std R" pitchFamily="34" charset="-122"/>
                <a:cs typeface="+mn-cs"/>
              </a:rPr>
              <a:t>”</a:t>
            </a:r>
            <a:r>
              <a:rPr lang="zh-CN" altLang="en-US" sz="1600" b="0" kern="1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itchFamily="34" charset="-122"/>
                <a:ea typeface="Adobe 黑体 Std R" pitchFamily="34" charset="-122"/>
                <a:cs typeface="+mn-cs"/>
              </a:rPr>
              <a:t>新硅谷</a:t>
            </a:r>
            <a:r>
              <a:rPr lang="en-US" altLang="zh-CN" sz="1600" b="0" kern="1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itchFamily="34" charset="-122"/>
                <a:ea typeface="Adobe 黑体 Std R" pitchFamily="34" charset="-122"/>
                <a:cs typeface="+mn-cs"/>
              </a:rPr>
              <a:t>”</a:t>
            </a:r>
            <a:endParaRPr lang="zh-CN" altLang="en-US" sz="1600" b="0" kern="12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itchFamily="34" charset="-122"/>
              <a:ea typeface="Adobe 黑体 Std R" pitchFamily="34" charset="-122"/>
              <a:cs typeface="+mn-cs"/>
            </a:endParaRPr>
          </a:p>
        </p:txBody>
      </p:sp>
      <p:sp>
        <p:nvSpPr>
          <p:cNvPr id="15" name="灯片编号占位符 14"/>
          <p:cNvSpPr txBox="1">
            <a:spLocks/>
          </p:cNvSpPr>
          <p:nvPr userDrawn="1"/>
        </p:nvSpPr>
        <p:spPr>
          <a:xfrm>
            <a:off x="3923928" y="6453336"/>
            <a:ext cx="1296144" cy="404664"/>
          </a:xfrm>
          <a:prstGeom prst="rect">
            <a:avLst/>
          </a:prstGeom>
        </p:spPr>
        <p:txBody>
          <a:bodyPr vert="horz"/>
          <a:lstStyle>
            <a:defPPr>
              <a:defRPr lang="zh-CN"/>
            </a:defPPr>
            <a:lvl1pPr marL="0" algn="ctr" defTabSz="914400" rtl="0" eaLnBrk="1" latinLnBrk="0" hangingPunct="1">
              <a:defRPr kumimoji="0" sz="1800" kern="120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8" name="矩形 11"/>
          <p:cNvSpPr/>
          <p:nvPr userDrawn="1"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2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/>
          <a:lstStyle>
            <a:lvl1pPr>
              <a:defRPr b="1" cap="none">
                <a:solidFill>
                  <a:schemeClr val="bg1"/>
                </a:solidFill>
                <a:effectLst/>
                <a:latin typeface="+mn-ea"/>
                <a:ea typeface="+mn-ea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3396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C:\Users\eeuser\Desktop\new-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3999" cy="68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/>
          <a:srcRect l="319"/>
          <a:stretch/>
        </p:blipFill>
        <p:spPr>
          <a:xfrm>
            <a:off x="11151" y="1"/>
            <a:ext cx="9144000" cy="68528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/>
          <a:srcRect l="240" r="240" b="740"/>
          <a:stretch/>
        </p:blipFill>
        <p:spPr>
          <a:xfrm>
            <a:off x="0" y="11243"/>
            <a:ext cx="9143999" cy="683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8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92CE322-EFA7-4393-AC27-71A05C108396}" type="datetimeFigureOut">
              <a:rPr lang="zh-HK" altLang="en-US" smtClean="0"/>
              <a:t>19/8/14</a:t>
            </a:fld>
            <a:endParaRPr lang="zh-HK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HK" altLang="en-US" dirty="0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222C38-F432-4EFD-8D28-5EEE7ABEB3A3}" type="slidenum">
              <a:rPr lang="zh-HK" altLang="en-US" smtClean="0"/>
              <a:t>‹#›</a:t>
            </a:fld>
            <a:endParaRPr lang="zh-HK" alt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1" r="27516"/>
          <a:stretch/>
        </p:blipFill>
        <p:spPr>
          <a:xfrm>
            <a:off x="1" y="-53911"/>
            <a:ext cx="9144000" cy="69389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/>
          <a:srcRect l="151" t="632" r="545" b="1035"/>
          <a:stretch/>
        </p:blipFill>
        <p:spPr>
          <a:xfrm>
            <a:off x="0" y="-53911"/>
            <a:ext cx="9144001" cy="69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C:\Users\eeuser\Desktop\new-background-math-onl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" y="0"/>
            <a:ext cx="91408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0" y="27450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Calibri" pitchFamily="34" charset="0"/>
              </a:rPr>
              <a:t>From Geometry</a:t>
            </a:r>
            <a:r>
              <a:rPr lang="en-US" altLang="zh-CN" sz="1600" b="1" baseline="0" dirty="0" smtClean="0">
                <a:solidFill>
                  <a:schemeClr val="bg1"/>
                </a:solidFill>
                <a:latin typeface="Calibri" pitchFamily="34" charset="0"/>
              </a:rPr>
              <a:t> to Startups</a:t>
            </a:r>
            <a:endParaRPr lang="zh-CN" altLang="en-US" sz="1600" b="1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01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eeuser\Desktop\new-background-machine-onl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3999" cy="68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-2375"/>
            <a:ext cx="9144000" cy="6385160"/>
          </a:xfrm>
          <a:custGeom>
            <a:avLst/>
            <a:gdLst>
              <a:gd name="connsiteX0" fmla="*/ 0 w 9144000"/>
              <a:gd name="connsiteY0" fmla="*/ 0 h 6167679"/>
              <a:gd name="connsiteX1" fmla="*/ 9144000 w 9144000"/>
              <a:gd name="connsiteY1" fmla="*/ 0 h 6167679"/>
              <a:gd name="connsiteX2" fmla="*/ 9144000 w 9144000"/>
              <a:gd name="connsiteY2" fmla="*/ 6167679 h 6167679"/>
              <a:gd name="connsiteX3" fmla="*/ 0 w 9144000"/>
              <a:gd name="connsiteY3" fmla="*/ 6167679 h 6167679"/>
              <a:gd name="connsiteX4" fmla="*/ 0 w 9144000"/>
              <a:gd name="connsiteY4" fmla="*/ 0 h 6167679"/>
              <a:gd name="connsiteX0" fmla="*/ 0 w 9144000"/>
              <a:gd name="connsiteY0" fmla="*/ 0 h 6320079"/>
              <a:gd name="connsiteX1" fmla="*/ 9144000 w 9144000"/>
              <a:gd name="connsiteY1" fmla="*/ 0 h 6320079"/>
              <a:gd name="connsiteX2" fmla="*/ 9144000 w 9144000"/>
              <a:gd name="connsiteY2" fmla="*/ 6167679 h 6320079"/>
              <a:gd name="connsiteX3" fmla="*/ 0 w 9144000"/>
              <a:gd name="connsiteY3" fmla="*/ 6167679 h 6320079"/>
              <a:gd name="connsiteX4" fmla="*/ 0 w 9144000"/>
              <a:gd name="connsiteY4" fmla="*/ 0 h 6320079"/>
              <a:gd name="connsiteX0" fmla="*/ 0 w 9144000"/>
              <a:gd name="connsiteY0" fmla="*/ 0 h 6421294"/>
              <a:gd name="connsiteX1" fmla="*/ 9144000 w 9144000"/>
              <a:gd name="connsiteY1" fmla="*/ 0 h 6421294"/>
              <a:gd name="connsiteX2" fmla="*/ 9144000 w 9144000"/>
              <a:gd name="connsiteY2" fmla="*/ 6167679 h 6421294"/>
              <a:gd name="connsiteX3" fmla="*/ 0 w 9144000"/>
              <a:gd name="connsiteY3" fmla="*/ 6167679 h 6421294"/>
              <a:gd name="connsiteX4" fmla="*/ 0 w 9144000"/>
              <a:gd name="connsiteY4" fmla="*/ 0 h 6421294"/>
              <a:gd name="connsiteX0" fmla="*/ 0 w 9144000"/>
              <a:gd name="connsiteY0" fmla="*/ 0 h 6385160"/>
              <a:gd name="connsiteX1" fmla="*/ 9144000 w 9144000"/>
              <a:gd name="connsiteY1" fmla="*/ 0 h 6385160"/>
              <a:gd name="connsiteX2" fmla="*/ 9144000 w 9144000"/>
              <a:gd name="connsiteY2" fmla="*/ 6167679 h 6385160"/>
              <a:gd name="connsiteX3" fmla="*/ 0 w 9144000"/>
              <a:gd name="connsiteY3" fmla="*/ 6167679 h 6385160"/>
              <a:gd name="connsiteX4" fmla="*/ 0 w 9144000"/>
              <a:gd name="connsiteY4" fmla="*/ 0 h 63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385160">
                <a:moveTo>
                  <a:pt x="0" y="0"/>
                </a:moveTo>
                <a:lnTo>
                  <a:pt x="9144000" y="0"/>
                </a:lnTo>
                <a:lnTo>
                  <a:pt x="9144000" y="6167679"/>
                </a:lnTo>
                <a:cubicBezTo>
                  <a:pt x="6086475" y="6399454"/>
                  <a:pt x="4391025" y="6510579"/>
                  <a:pt x="0" y="616767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>
                <a:solidFill>
                  <a:schemeClr val="tx1"/>
                </a:solidFill>
                <a:effectLst/>
                <a:latin typeface="Calibri" pitchFamily="34" charset="0"/>
              </a:defRPr>
            </a:lvl1pPr>
          </a:lstStyle>
          <a:p>
            <a:r>
              <a:rPr kumimoji="0" lang="en-US" altLang="zh-CN" smtClean="0"/>
              <a:t>Click to edit Master title style</a:t>
            </a:r>
            <a:endParaRPr kumimoji="0" lang="en-US" dirty="0"/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Calibri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Calibri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Calibri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 dirty="0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E322-EFA7-4393-AC27-71A05C108396}" type="datetimeFigureOut">
              <a:rPr lang="zh-HK" altLang="en-US" smtClean="0"/>
              <a:t>19/8/14</a:t>
            </a:fld>
            <a:endParaRPr lang="zh-HK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HK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57222C38-F432-4EFD-8D28-5EEE7ABEB3A3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eeuser\Desktop\new-background-machine-onl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3999" cy="68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-2375"/>
            <a:ext cx="9144000" cy="6385160"/>
          </a:xfrm>
          <a:custGeom>
            <a:avLst/>
            <a:gdLst>
              <a:gd name="connsiteX0" fmla="*/ 0 w 9144000"/>
              <a:gd name="connsiteY0" fmla="*/ 0 h 6167679"/>
              <a:gd name="connsiteX1" fmla="*/ 9144000 w 9144000"/>
              <a:gd name="connsiteY1" fmla="*/ 0 h 6167679"/>
              <a:gd name="connsiteX2" fmla="*/ 9144000 w 9144000"/>
              <a:gd name="connsiteY2" fmla="*/ 6167679 h 6167679"/>
              <a:gd name="connsiteX3" fmla="*/ 0 w 9144000"/>
              <a:gd name="connsiteY3" fmla="*/ 6167679 h 6167679"/>
              <a:gd name="connsiteX4" fmla="*/ 0 w 9144000"/>
              <a:gd name="connsiteY4" fmla="*/ 0 h 6167679"/>
              <a:gd name="connsiteX0" fmla="*/ 0 w 9144000"/>
              <a:gd name="connsiteY0" fmla="*/ 0 h 6320079"/>
              <a:gd name="connsiteX1" fmla="*/ 9144000 w 9144000"/>
              <a:gd name="connsiteY1" fmla="*/ 0 h 6320079"/>
              <a:gd name="connsiteX2" fmla="*/ 9144000 w 9144000"/>
              <a:gd name="connsiteY2" fmla="*/ 6167679 h 6320079"/>
              <a:gd name="connsiteX3" fmla="*/ 0 w 9144000"/>
              <a:gd name="connsiteY3" fmla="*/ 6167679 h 6320079"/>
              <a:gd name="connsiteX4" fmla="*/ 0 w 9144000"/>
              <a:gd name="connsiteY4" fmla="*/ 0 h 6320079"/>
              <a:gd name="connsiteX0" fmla="*/ 0 w 9144000"/>
              <a:gd name="connsiteY0" fmla="*/ 0 h 6421294"/>
              <a:gd name="connsiteX1" fmla="*/ 9144000 w 9144000"/>
              <a:gd name="connsiteY1" fmla="*/ 0 h 6421294"/>
              <a:gd name="connsiteX2" fmla="*/ 9144000 w 9144000"/>
              <a:gd name="connsiteY2" fmla="*/ 6167679 h 6421294"/>
              <a:gd name="connsiteX3" fmla="*/ 0 w 9144000"/>
              <a:gd name="connsiteY3" fmla="*/ 6167679 h 6421294"/>
              <a:gd name="connsiteX4" fmla="*/ 0 w 9144000"/>
              <a:gd name="connsiteY4" fmla="*/ 0 h 6421294"/>
              <a:gd name="connsiteX0" fmla="*/ 0 w 9144000"/>
              <a:gd name="connsiteY0" fmla="*/ 0 h 6385160"/>
              <a:gd name="connsiteX1" fmla="*/ 9144000 w 9144000"/>
              <a:gd name="connsiteY1" fmla="*/ 0 h 6385160"/>
              <a:gd name="connsiteX2" fmla="*/ 9144000 w 9144000"/>
              <a:gd name="connsiteY2" fmla="*/ 6167679 h 6385160"/>
              <a:gd name="connsiteX3" fmla="*/ 0 w 9144000"/>
              <a:gd name="connsiteY3" fmla="*/ 6167679 h 6385160"/>
              <a:gd name="connsiteX4" fmla="*/ 0 w 9144000"/>
              <a:gd name="connsiteY4" fmla="*/ 0 h 63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385160">
                <a:moveTo>
                  <a:pt x="0" y="0"/>
                </a:moveTo>
                <a:lnTo>
                  <a:pt x="9144000" y="0"/>
                </a:lnTo>
                <a:lnTo>
                  <a:pt x="9144000" y="6167679"/>
                </a:lnTo>
                <a:cubicBezTo>
                  <a:pt x="6086475" y="6399454"/>
                  <a:pt x="4391025" y="6510579"/>
                  <a:pt x="0" y="616767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5517232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3600">
                <a:solidFill>
                  <a:schemeClr val="tx1"/>
                </a:solidFill>
                <a:latin typeface="Calibri" pitchFamily="34" charset="0"/>
              </a:defRPr>
            </a:lvl1pPr>
            <a:lvl2pPr>
              <a:buClr>
                <a:schemeClr val="tx1"/>
              </a:buClr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>
              <a:buClr>
                <a:schemeClr val="tx1"/>
              </a:buClr>
              <a:defRPr sz="2800">
                <a:solidFill>
                  <a:schemeClr val="tx1"/>
                </a:solidFill>
                <a:latin typeface="Calibri" pitchFamily="34" charset="0"/>
              </a:defRPr>
            </a:lvl3pPr>
            <a:lvl4pPr>
              <a:buClr>
                <a:schemeClr val="tx1"/>
              </a:buClr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>
              <a:buClr>
                <a:schemeClr val="tx1"/>
              </a:buClr>
              <a:defRPr sz="2000"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 dirty="0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E322-EFA7-4393-AC27-71A05C108396}" type="datetimeFigureOut">
              <a:rPr lang="zh-HK" altLang="en-US" smtClean="0"/>
              <a:t>19/8/14</a:t>
            </a:fld>
            <a:endParaRPr lang="zh-HK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HK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57222C38-F432-4EFD-8D28-5EEE7ABEB3A3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26" name="矩形 25"/>
          <p:cNvSpPr/>
          <p:nvPr/>
        </p:nvSpPr>
        <p:spPr>
          <a:xfrm>
            <a:off x="0" y="27450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Calibri" pitchFamily="34" charset="0"/>
              </a:rPr>
              <a:t>From</a:t>
            </a:r>
            <a:r>
              <a:rPr lang="en-US" altLang="zh-CN" sz="1600" b="1" baseline="0" dirty="0" smtClean="0">
                <a:solidFill>
                  <a:srgbClr val="0070C0"/>
                </a:solidFill>
                <a:latin typeface="Calibri" pitchFamily="34" charset="0"/>
              </a:rPr>
              <a:t> Geometry to Startups</a:t>
            </a:r>
            <a:endParaRPr lang="zh-CN" altLang="en-US" sz="1600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724128" y="314913"/>
            <a:ext cx="340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0070C0"/>
                </a:solidFill>
                <a:latin typeface="Calibri" pitchFamily="34" charset="0"/>
              </a:rPr>
              <a:t>1.  Robotic Problems </a:t>
            </a:r>
            <a:r>
              <a:rPr lang="en-US" altLang="zh-CN" sz="1400" b="1" dirty="0">
                <a:solidFill>
                  <a:srgbClr val="0070C0"/>
                </a:solidFill>
                <a:latin typeface="Calibri" pitchFamily="34" charset="0"/>
              </a:rPr>
              <a:t>of Geometric </a:t>
            </a:r>
            <a:r>
              <a:rPr lang="en-US" altLang="zh-CN" sz="1400" b="1" dirty="0" smtClean="0">
                <a:solidFill>
                  <a:srgbClr val="0070C0"/>
                </a:solidFill>
                <a:latin typeface="Calibri" pitchFamily="34" charset="0"/>
              </a:rPr>
              <a:t>Nature</a:t>
            </a:r>
            <a:endParaRPr lang="zh-CN" altLang="en-US" sz="1400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>
            <a:lvl1pPr>
              <a:defRPr kumimoji="0" lang="zh-CN" altLang="en-US" sz="3600" kern="1200" cap="none" baseline="0" dirty="0">
                <a:solidFill>
                  <a:schemeClr val="tx1"/>
                </a:solidFill>
                <a:effectLst/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smtClean="0">
                <a:solidFill>
                  <a:schemeClr val="bg1"/>
                </a:solidFill>
              </a:rPr>
              <a:t>Click to edit Master title style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248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eeuser\Desktop\new-background-math-onl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" y="0"/>
            <a:ext cx="91408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-2375"/>
            <a:ext cx="9144000" cy="6385160"/>
          </a:xfrm>
          <a:custGeom>
            <a:avLst/>
            <a:gdLst>
              <a:gd name="connsiteX0" fmla="*/ 0 w 9144000"/>
              <a:gd name="connsiteY0" fmla="*/ 0 h 6167679"/>
              <a:gd name="connsiteX1" fmla="*/ 9144000 w 9144000"/>
              <a:gd name="connsiteY1" fmla="*/ 0 h 6167679"/>
              <a:gd name="connsiteX2" fmla="*/ 9144000 w 9144000"/>
              <a:gd name="connsiteY2" fmla="*/ 6167679 h 6167679"/>
              <a:gd name="connsiteX3" fmla="*/ 0 w 9144000"/>
              <a:gd name="connsiteY3" fmla="*/ 6167679 h 6167679"/>
              <a:gd name="connsiteX4" fmla="*/ 0 w 9144000"/>
              <a:gd name="connsiteY4" fmla="*/ 0 h 6167679"/>
              <a:gd name="connsiteX0" fmla="*/ 0 w 9144000"/>
              <a:gd name="connsiteY0" fmla="*/ 0 h 6320079"/>
              <a:gd name="connsiteX1" fmla="*/ 9144000 w 9144000"/>
              <a:gd name="connsiteY1" fmla="*/ 0 h 6320079"/>
              <a:gd name="connsiteX2" fmla="*/ 9144000 w 9144000"/>
              <a:gd name="connsiteY2" fmla="*/ 6167679 h 6320079"/>
              <a:gd name="connsiteX3" fmla="*/ 0 w 9144000"/>
              <a:gd name="connsiteY3" fmla="*/ 6167679 h 6320079"/>
              <a:gd name="connsiteX4" fmla="*/ 0 w 9144000"/>
              <a:gd name="connsiteY4" fmla="*/ 0 h 6320079"/>
              <a:gd name="connsiteX0" fmla="*/ 0 w 9144000"/>
              <a:gd name="connsiteY0" fmla="*/ 0 h 6421294"/>
              <a:gd name="connsiteX1" fmla="*/ 9144000 w 9144000"/>
              <a:gd name="connsiteY1" fmla="*/ 0 h 6421294"/>
              <a:gd name="connsiteX2" fmla="*/ 9144000 w 9144000"/>
              <a:gd name="connsiteY2" fmla="*/ 6167679 h 6421294"/>
              <a:gd name="connsiteX3" fmla="*/ 0 w 9144000"/>
              <a:gd name="connsiteY3" fmla="*/ 6167679 h 6421294"/>
              <a:gd name="connsiteX4" fmla="*/ 0 w 9144000"/>
              <a:gd name="connsiteY4" fmla="*/ 0 h 6421294"/>
              <a:gd name="connsiteX0" fmla="*/ 0 w 9144000"/>
              <a:gd name="connsiteY0" fmla="*/ 0 h 6385160"/>
              <a:gd name="connsiteX1" fmla="*/ 9144000 w 9144000"/>
              <a:gd name="connsiteY1" fmla="*/ 0 h 6385160"/>
              <a:gd name="connsiteX2" fmla="*/ 9144000 w 9144000"/>
              <a:gd name="connsiteY2" fmla="*/ 6167679 h 6385160"/>
              <a:gd name="connsiteX3" fmla="*/ 0 w 9144000"/>
              <a:gd name="connsiteY3" fmla="*/ 6167679 h 6385160"/>
              <a:gd name="connsiteX4" fmla="*/ 0 w 9144000"/>
              <a:gd name="connsiteY4" fmla="*/ 0 h 63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385160">
                <a:moveTo>
                  <a:pt x="0" y="0"/>
                </a:moveTo>
                <a:lnTo>
                  <a:pt x="9144000" y="0"/>
                </a:lnTo>
                <a:lnTo>
                  <a:pt x="9144000" y="6167679"/>
                </a:lnTo>
                <a:cubicBezTo>
                  <a:pt x="6086475" y="6399454"/>
                  <a:pt x="4391025" y="6510579"/>
                  <a:pt x="0" y="616767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5517232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3600">
                <a:solidFill>
                  <a:schemeClr val="tx1"/>
                </a:solidFill>
                <a:latin typeface="Calibri" pitchFamily="34" charset="0"/>
              </a:defRPr>
            </a:lvl1pPr>
            <a:lvl2pPr>
              <a:buClr>
                <a:schemeClr val="tx1"/>
              </a:buClr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>
              <a:buClr>
                <a:schemeClr val="tx1"/>
              </a:buClr>
              <a:defRPr sz="2800">
                <a:solidFill>
                  <a:schemeClr val="tx1"/>
                </a:solidFill>
                <a:latin typeface="Calibri" pitchFamily="34" charset="0"/>
              </a:defRPr>
            </a:lvl3pPr>
            <a:lvl4pPr>
              <a:buClr>
                <a:schemeClr val="tx1"/>
              </a:buClr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>
              <a:buClr>
                <a:schemeClr val="tx1"/>
              </a:buClr>
              <a:defRPr sz="2000"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 dirty="0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E322-EFA7-4393-AC27-71A05C108396}" type="datetimeFigureOut">
              <a:rPr lang="zh-HK" altLang="en-US" smtClean="0"/>
              <a:t>19/8/14</a:t>
            </a:fld>
            <a:endParaRPr lang="zh-HK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HK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57222C38-F432-4EFD-8D28-5EEE7ABEB3A3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26" name="矩形 25"/>
          <p:cNvSpPr/>
          <p:nvPr/>
        </p:nvSpPr>
        <p:spPr>
          <a:xfrm>
            <a:off x="0" y="27450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Calibri" pitchFamily="34" charset="0"/>
              </a:rPr>
              <a:t>From</a:t>
            </a:r>
            <a:r>
              <a:rPr lang="en-US" altLang="zh-CN" sz="1600" b="1" baseline="0" dirty="0" smtClean="0">
                <a:solidFill>
                  <a:srgbClr val="0070C0"/>
                </a:solidFill>
                <a:latin typeface="Calibri" pitchFamily="34" charset="0"/>
              </a:rPr>
              <a:t> Geometry to Startups</a:t>
            </a:r>
            <a:endParaRPr lang="zh-CN" altLang="en-US" sz="1600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68144" y="312603"/>
            <a:ext cx="32574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0070C0"/>
                </a:solidFill>
                <a:latin typeface="Calibri" pitchFamily="34" charset="0"/>
              </a:rPr>
              <a:t>2. Geometers and “Geometric ” Engineers</a:t>
            </a:r>
            <a:endParaRPr lang="zh-CN" altLang="en-US" sz="1400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>
            <a:lvl1pPr>
              <a:defRPr sz="3600" cap="none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 altLang="zh-CN" smtClean="0">
                <a:solidFill>
                  <a:schemeClr val="bg1"/>
                </a:solidFill>
              </a:rPr>
              <a:t>Click to edit Master title style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1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eeuser\Desktop\new-background-machine-onl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3999" cy="68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-2375"/>
            <a:ext cx="9144000" cy="6385160"/>
          </a:xfrm>
          <a:custGeom>
            <a:avLst/>
            <a:gdLst>
              <a:gd name="connsiteX0" fmla="*/ 0 w 9144000"/>
              <a:gd name="connsiteY0" fmla="*/ 0 h 6167679"/>
              <a:gd name="connsiteX1" fmla="*/ 9144000 w 9144000"/>
              <a:gd name="connsiteY1" fmla="*/ 0 h 6167679"/>
              <a:gd name="connsiteX2" fmla="*/ 9144000 w 9144000"/>
              <a:gd name="connsiteY2" fmla="*/ 6167679 h 6167679"/>
              <a:gd name="connsiteX3" fmla="*/ 0 w 9144000"/>
              <a:gd name="connsiteY3" fmla="*/ 6167679 h 6167679"/>
              <a:gd name="connsiteX4" fmla="*/ 0 w 9144000"/>
              <a:gd name="connsiteY4" fmla="*/ 0 h 6167679"/>
              <a:gd name="connsiteX0" fmla="*/ 0 w 9144000"/>
              <a:gd name="connsiteY0" fmla="*/ 0 h 6320079"/>
              <a:gd name="connsiteX1" fmla="*/ 9144000 w 9144000"/>
              <a:gd name="connsiteY1" fmla="*/ 0 h 6320079"/>
              <a:gd name="connsiteX2" fmla="*/ 9144000 w 9144000"/>
              <a:gd name="connsiteY2" fmla="*/ 6167679 h 6320079"/>
              <a:gd name="connsiteX3" fmla="*/ 0 w 9144000"/>
              <a:gd name="connsiteY3" fmla="*/ 6167679 h 6320079"/>
              <a:gd name="connsiteX4" fmla="*/ 0 w 9144000"/>
              <a:gd name="connsiteY4" fmla="*/ 0 h 6320079"/>
              <a:gd name="connsiteX0" fmla="*/ 0 w 9144000"/>
              <a:gd name="connsiteY0" fmla="*/ 0 h 6421294"/>
              <a:gd name="connsiteX1" fmla="*/ 9144000 w 9144000"/>
              <a:gd name="connsiteY1" fmla="*/ 0 h 6421294"/>
              <a:gd name="connsiteX2" fmla="*/ 9144000 w 9144000"/>
              <a:gd name="connsiteY2" fmla="*/ 6167679 h 6421294"/>
              <a:gd name="connsiteX3" fmla="*/ 0 w 9144000"/>
              <a:gd name="connsiteY3" fmla="*/ 6167679 h 6421294"/>
              <a:gd name="connsiteX4" fmla="*/ 0 w 9144000"/>
              <a:gd name="connsiteY4" fmla="*/ 0 h 6421294"/>
              <a:gd name="connsiteX0" fmla="*/ 0 w 9144000"/>
              <a:gd name="connsiteY0" fmla="*/ 0 h 6385160"/>
              <a:gd name="connsiteX1" fmla="*/ 9144000 w 9144000"/>
              <a:gd name="connsiteY1" fmla="*/ 0 h 6385160"/>
              <a:gd name="connsiteX2" fmla="*/ 9144000 w 9144000"/>
              <a:gd name="connsiteY2" fmla="*/ 6167679 h 6385160"/>
              <a:gd name="connsiteX3" fmla="*/ 0 w 9144000"/>
              <a:gd name="connsiteY3" fmla="*/ 6167679 h 6385160"/>
              <a:gd name="connsiteX4" fmla="*/ 0 w 9144000"/>
              <a:gd name="connsiteY4" fmla="*/ 0 h 63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385160">
                <a:moveTo>
                  <a:pt x="0" y="0"/>
                </a:moveTo>
                <a:lnTo>
                  <a:pt x="9144000" y="0"/>
                </a:lnTo>
                <a:lnTo>
                  <a:pt x="9144000" y="6167679"/>
                </a:lnTo>
                <a:cubicBezTo>
                  <a:pt x="6086475" y="6399454"/>
                  <a:pt x="4391025" y="6510579"/>
                  <a:pt x="0" y="616767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5517232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3600">
                <a:solidFill>
                  <a:schemeClr val="tx1"/>
                </a:solidFill>
                <a:latin typeface="Calibri" pitchFamily="34" charset="0"/>
              </a:defRPr>
            </a:lvl1pPr>
            <a:lvl2pPr>
              <a:buClr>
                <a:schemeClr val="tx1"/>
              </a:buClr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>
              <a:buClr>
                <a:schemeClr val="tx1"/>
              </a:buClr>
              <a:defRPr sz="2800">
                <a:solidFill>
                  <a:schemeClr val="tx1"/>
                </a:solidFill>
                <a:latin typeface="Calibri" pitchFamily="34" charset="0"/>
              </a:defRPr>
            </a:lvl3pPr>
            <a:lvl4pPr>
              <a:buClr>
                <a:schemeClr val="tx1"/>
              </a:buClr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>
              <a:buClr>
                <a:schemeClr val="tx1"/>
              </a:buClr>
              <a:defRPr sz="2000"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 dirty="0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E322-EFA7-4393-AC27-71A05C108396}" type="datetimeFigureOut">
              <a:rPr lang="zh-HK" altLang="en-US" smtClean="0"/>
              <a:t>19/8/14</a:t>
            </a:fld>
            <a:endParaRPr lang="zh-HK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HK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57222C38-F432-4EFD-8D28-5EEE7ABEB3A3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26" name="矩形 25"/>
          <p:cNvSpPr/>
          <p:nvPr/>
        </p:nvSpPr>
        <p:spPr>
          <a:xfrm>
            <a:off x="0" y="27450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Calibri" pitchFamily="34" charset="0"/>
              </a:rPr>
              <a:t>From</a:t>
            </a:r>
            <a:r>
              <a:rPr lang="en-US" altLang="zh-CN" sz="1600" b="1" baseline="0" dirty="0" smtClean="0">
                <a:solidFill>
                  <a:srgbClr val="0070C0"/>
                </a:solidFill>
                <a:latin typeface="Calibri" pitchFamily="34" charset="0"/>
              </a:rPr>
              <a:t> Geometry to Startups</a:t>
            </a:r>
            <a:endParaRPr lang="zh-CN" altLang="en-US" sz="1600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36096" y="103932"/>
            <a:ext cx="3689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 smtClean="0">
                <a:solidFill>
                  <a:srgbClr val="0070C0"/>
                </a:solidFill>
                <a:latin typeface="Calibri" pitchFamily="34" charset="0"/>
              </a:rPr>
              <a:t>3. Differentiable Manifolds: Their “Engineering” Classifications and Applications</a:t>
            </a:r>
            <a:endParaRPr lang="zh-CN" altLang="en-US" sz="1400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>
            <a:lvl1pPr>
              <a:defRPr sz="3600" cap="none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 altLang="zh-CN" smtClean="0">
                <a:solidFill>
                  <a:schemeClr val="bg1"/>
                </a:solidFill>
              </a:rPr>
              <a:t>Click to edit Master title style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79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eeuser\Desktop\new-background-machine-onl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3999" cy="68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-2375"/>
            <a:ext cx="9144000" cy="6385160"/>
          </a:xfrm>
          <a:custGeom>
            <a:avLst/>
            <a:gdLst>
              <a:gd name="connsiteX0" fmla="*/ 0 w 9144000"/>
              <a:gd name="connsiteY0" fmla="*/ 0 h 6167679"/>
              <a:gd name="connsiteX1" fmla="*/ 9144000 w 9144000"/>
              <a:gd name="connsiteY1" fmla="*/ 0 h 6167679"/>
              <a:gd name="connsiteX2" fmla="*/ 9144000 w 9144000"/>
              <a:gd name="connsiteY2" fmla="*/ 6167679 h 6167679"/>
              <a:gd name="connsiteX3" fmla="*/ 0 w 9144000"/>
              <a:gd name="connsiteY3" fmla="*/ 6167679 h 6167679"/>
              <a:gd name="connsiteX4" fmla="*/ 0 w 9144000"/>
              <a:gd name="connsiteY4" fmla="*/ 0 h 6167679"/>
              <a:gd name="connsiteX0" fmla="*/ 0 w 9144000"/>
              <a:gd name="connsiteY0" fmla="*/ 0 h 6320079"/>
              <a:gd name="connsiteX1" fmla="*/ 9144000 w 9144000"/>
              <a:gd name="connsiteY1" fmla="*/ 0 h 6320079"/>
              <a:gd name="connsiteX2" fmla="*/ 9144000 w 9144000"/>
              <a:gd name="connsiteY2" fmla="*/ 6167679 h 6320079"/>
              <a:gd name="connsiteX3" fmla="*/ 0 w 9144000"/>
              <a:gd name="connsiteY3" fmla="*/ 6167679 h 6320079"/>
              <a:gd name="connsiteX4" fmla="*/ 0 w 9144000"/>
              <a:gd name="connsiteY4" fmla="*/ 0 h 6320079"/>
              <a:gd name="connsiteX0" fmla="*/ 0 w 9144000"/>
              <a:gd name="connsiteY0" fmla="*/ 0 h 6421294"/>
              <a:gd name="connsiteX1" fmla="*/ 9144000 w 9144000"/>
              <a:gd name="connsiteY1" fmla="*/ 0 h 6421294"/>
              <a:gd name="connsiteX2" fmla="*/ 9144000 w 9144000"/>
              <a:gd name="connsiteY2" fmla="*/ 6167679 h 6421294"/>
              <a:gd name="connsiteX3" fmla="*/ 0 w 9144000"/>
              <a:gd name="connsiteY3" fmla="*/ 6167679 h 6421294"/>
              <a:gd name="connsiteX4" fmla="*/ 0 w 9144000"/>
              <a:gd name="connsiteY4" fmla="*/ 0 h 6421294"/>
              <a:gd name="connsiteX0" fmla="*/ 0 w 9144000"/>
              <a:gd name="connsiteY0" fmla="*/ 0 h 6385160"/>
              <a:gd name="connsiteX1" fmla="*/ 9144000 w 9144000"/>
              <a:gd name="connsiteY1" fmla="*/ 0 h 6385160"/>
              <a:gd name="connsiteX2" fmla="*/ 9144000 w 9144000"/>
              <a:gd name="connsiteY2" fmla="*/ 6167679 h 6385160"/>
              <a:gd name="connsiteX3" fmla="*/ 0 w 9144000"/>
              <a:gd name="connsiteY3" fmla="*/ 6167679 h 6385160"/>
              <a:gd name="connsiteX4" fmla="*/ 0 w 9144000"/>
              <a:gd name="connsiteY4" fmla="*/ 0 h 63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385160">
                <a:moveTo>
                  <a:pt x="0" y="0"/>
                </a:moveTo>
                <a:lnTo>
                  <a:pt x="9144000" y="0"/>
                </a:lnTo>
                <a:lnTo>
                  <a:pt x="9144000" y="6167679"/>
                </a:lnTo>
                <a:cubicBezTo>
                  <a:pt x="6086475" y="6399454"/>
                  <a:pt x="4391025" y="6510579"/>
                  <a:pt x="0" y="616767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5517232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3600">
                <a:solidFill>
                  <a:schemeClr val="tx1"/>
                </a:solidFill>
                <a:latin typeface="Calibri" pitchFamily="34" charset="0"/>
              </a:defRPr>
            </a:lvl1pPr>
            <a:lvl2pPr>
              <a:buClr>
                <a:schemeClr val="tx1"/>
              </a:buClr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>
              <a:buClr>
                <a:schemeClr val="tx1"/>
              </a:buClr>
              <a:defRPr sz="2800">
                <a:solidFill>
                  <a:schemeClr val="tx1"/>
                </a:solidFill>
                <a:latin typeface="Calibri" pitchFamily="34" charset="0"/>
              </a:defRPr>
            </a:lvl3pPr>
            <a:lvl4pPr>
              <a:buClr>
                <a:schemeClr val="tx1"/>
              </a:buClr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>
              <a:buClr>
                <a:schemeClr val="tx1"/>
              </a:buClr>
              <a:defRPr sz="2000"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 dirty="0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E322-EFA7-4393-AC27-71A05C108396}" type="datetimeFigureOut">
              <a:rPr lang="zh-HK" altLang="en-US" smtClean="0"/>
              <a:t>19/8/14</a:t>
            </a:fld>
            <a:endParaRPr lang="zh-HK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HK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57222C38-F432-4EFD-8D28-5EEE7ABEB3A3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26" name="矩形 25"/>
          <p:cNvSpPr/>
          <p:nvPr/>
        </p:nvSpPr>
        <p:spPr>
          <a:xfrm>
            <a:off x="0" y="27450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Calibri" pitchFamily="34" charset="0"/>
              </a:rPr>
              <a:t>From</a:t>
            </a:r>
            <a:r>
              <a:rPr lang="en-US" altLang="zh-CN" sz="1600" b="1" baseline="0" dirty="0" smtClean="0">
                <a:solidFill>
                  <a:srgbClr val="0070C0"/>
                </a:solidFill>
                <a:latin typeface="Calibri" pitchFamily="34" charset="0"/>
              </a:rPr>
              <a:t> Geometry to Startups</a:t>
            </a:r>
            <a:endParaRPr lang="zh-CN" altLang="en-US" sz="1600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300192" y="314913"/>
            <a:ext cx="28254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0070C0"/>
                </a:solidFill>
                <a:latin typeface="Calibri" pitchFamily="34" charset="0"/>
              </a:rPr>
              <a:t>4. From Geometry to Startups</a:t>
            </a:r>
            <a:endParaRPr lang="zh-CN" altLang="en-US" sz="1400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>
            <a:lvl1pPr>
              <a:defRPr kumimoji="0" lang="zh-CN" altLang="en-US" sz="3600" kern="1200" cap="none" baseline="0" dirty="0">
                <a:solidFill>
                  <a:schemeClr val="tx1"/>
                </a:solidFill>
                <a:effectLst/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smtClean="0">
                <a:solidFill>
                  <a:schemeClr val="bg1"/>
                </a:solidFill>
              </a:rPr>
              <a:t>Click to edit Master title style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686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 smtClean="0"/>
              <a:t>第二级</a:t>
            </a:r>
          </a:p>
          <a:p>
            <a:pPr lvl="2" eaLnBrk="1" latinLnBrk="0" hangingPunct="1"/>
            <a:r>
              <a:rPr kumimoji="0" lang="zh-CN" altLang="en-US" dirty="0" smtClean="0"/>
              <a:t>第三级</a:t>
            </a:r>
          </a:p>
          <a:p>
            <a:pPr lvl="3" eaLnBrk="1" latinLnBrk="0" hangingPunct="1"/>
            <a:r>
              <a:rPr kumimoji="0" lang="zh-CN" altLang="en-US" dirty="0" smtClean="0"/>
              <a:t>第四级</a:t>
            </a:r>
          </a:p>
          <a:p>
            <a:pPr lvl="4" eaLnBrk="1" latinLnBrk="0" hangingPunct="1"/>
            <a:r>
              <a:rPr kumimoji="0" lang="zh-CN" altLang="en-US" dirty="0" smtClean="0"/>
              <a:t>第五级</a:t>
            </a:r>
            <a:endParaRPr kumimoji="0" 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792CE322-EFA7-4393-AC27-71A05C108396}" type="datetimeFigureOut">
              <a:rPr lang="zh-HK" altLang="en-US" smtClean="0"/>
              <a:t>19/8/14</a:t>
            </a:fld>
            <a:endParaRPr lang="zh-HK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57222C38-F432-4EFD-8D28-5EEE7ABEB3A3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10" name="标题占位符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effectLst/>
        </p:spPr>
        <p:txBody>
          <a:bodyPr vert="horz" anchor="ctr">
            <a:normAutofit/>
          </a:bodyPr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8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514350" indent="-514350" algn="l" rtl="0" eaLnBrk="1" latinLnBrk="0" hangingPunct="1">
        <a:spcBef>
          <a:spcPct val="20000"/>
        </a:spcBef>
        <a:buClr>
          <a:schemeClr val="accent1"/>
        </a:buClr>
        <a:buSzPct val="70000"/>
        <a:buFont typeface="+mj-lt"/>
        <a:buAutoNum type="arabicPeriod"/>
        <a:defRPr kumimoji="0"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jpeg"/><Relationship Id="rId3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5" Type="http://schemas.openxmlformats.org/officeDocument/2006/relationships/image" Target="../media/image45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jpeg"/><Relationship Id="rId12" Type="http://schemas.openxmlformats.org/officeDocument/2006/relationships/image" Target="../media/image24.jpg"/><Relationship Id="rId13" Type="http://schemas.openxmlformats.org/officeDocument/2006/relationships/image" Target="../media/image25.jp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eg"/><Relationship Id="rId7" Type="http://schemas.openxmlformats.org/officeDocument/2006/relationships/image" Target="../media/image19.jpg"/><Relationship Id="rId8" Type="http://schemas.openxmlformats.org/officeDocument/2006/relationships/image" Target="../media/image20.png"/><Relationship Id="rId9" Type="http://schemas.openxmlformats.org/officeDocument/2006/relationships/image" Target="../media/image21.jpg"/><Relationship Id="rId10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jpeg"/><Relationship Id="rId3" Type="http://schemas.openxmlformats.org/officeDocument/2006/relationships/hyperlink" Target="file://localhost/Users/Yangxi/Desktop/Robomaster_20140819/stanford.mp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jpeg"/><Relationship Id="rId3" Type="http://schemas.openxmlformats.org/officeDocument/2006/relationships/hyperlink" Target="file://localhost/Users/Yangxi/Desktop/Robomaster_20140819/UC%20Berkeley.mp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jpeg"/><Relationship Id="rId3" Type="http://schemas.openxmlformats.org/officeDocument/2006/relationships/hyperlink" Target="file://localhost/Users/Yangxi/Desktop/Robomaster_20140819/UIUC.mp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g"/><Relationship Id="rId5" Type="http://schemas.openxmlformats.org/officeDocument/2006/relationships/hyperlink" Target="file://localhost/Users/Yangxi/Desktop/Robomaster_20140819/sequoia.mp4" TargetMode="External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jpeg"/><Relationship Id="rId3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jpeg"/><Relationship Id="rId3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3056" y="2924944"/>
            <a:ext cx="9143999" cy="1295400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altLang="zh-HK" sz="2400" b="1" cap="none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Zexiang</a:t>
            </a:r>
            <a:r>
              <a:rPr lang="zh-CN" altLang="en-US" sz="2400" b="1" cap="none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cap="none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br>
              <a:rPr lang="en-US" altLang="zh-CN" sz="2400" b="1" cap="none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400" b="1" cap="none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Aug.</a:t>
            </a:r>
            <a:r>
              <a:rPr lang="zh-CN" altLang="en-US" sz="2400" b="1" cap="none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cap="none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zh-HK" altLang="en-US" sz="2400" b="1" cap="none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763688" y="1412776"/>
            <a:ext cx="5616624" cy="16561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黑体 Std R" pitchFamily="34" charset="-122"/>
                <a:cs typeface="Arial" panose="020B0604020202020204" pitchFamily="34" charset="0"/>
              </a:rPr>
              <a:t>感受世界一流</a:t>
            </a:r>
            <a:endParaRPr lang="en-US" altLang="zh-HK" sz="40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dobe 黑体 Std R" pitchFamily="34" charset="-122"/>
              <a:cs typeface="Arial" panose="020B0604020202020204" pitchFamily="34" charset="0"/>
            </a:endParaRPr>
          </a:p>
          <a:p>
            <a:pPr marL="0" indent="0" algn="r">
              <a:buNone/>
            </a:pPr>
            <a:r>
              <a:rPr lang="en-US" altLang="zh-HK" sz="4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黑体 Std R" pitchFamily="34" charset="-122"/>
                <a:cs typeface="Arial" panose="020B0604020202020204" pitchFamily="34" charset="0"/>
              </a:rPr>
              <a:t>-</a:t>
            </a:r>
            <a:r>
              <a:rPr lang="zh-CN" altLang="en-US" sz="4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黑体 Std R" pitchFamily="34" charset="-122"/>
                <a:cs typeface="Arial" panose="020B0604020202020204" pitchFamily="34" charset="0"/>
              </a:rPr>
              <a:t> </a:t>
            </a:r>
            <a:r>
              <a:rPr lang="zh-HK" altLang="en-US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黑体 Std R" pitchFamily="34" charset="-122"/>
                <a:cs typeface="Arial" panose="020B0604020202020204" pitchFamily="34" charset="0"/>
              </a:rPr>
              <a:t>美国参观访问之行</a:t>
            </a:r>
            <a:endParaRPr lang="zh-HK" altLang="en-US" sz="4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dobe 黑体 Std R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452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DroneDeploy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496" y="188640"/>
            <a:ext cx="1748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latin typeface="+mn-ea"/>
              </a:rPr>
              <a:t>UAV Start-ups</a:t>
            </a:r>
            <a:endParaRPr kumimoji="1" lang="zh-CN" altLang="en-US" sz="2000" dirty="0">
              <a:latin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844824"/>
            <a:ext cx="6048672" cy="388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5856" y="5857135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 Francisco, California</a:t>
            </a:r>
            <a:endParaRPr lang="en-US" sz="20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1484784"/>
            <a:ext cx="770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Control for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Drones: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Web-Based Mission Planner</a:t>
            </a:r>
          </a:p>
        </p:txBody>
      </p:sp>
    </p:spTree>
    <p:extLst>
      <p:ext uri="{BB962C8B-B14F-4D97-AF65-F5344CB8AC3E}">
        <p14:creationId xmlns:p14="http://schemas.microsoft.com/office/powerpoint/2010/main" val="408140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POPSUGAR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496" y="1886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+mn-ea"/>
              </a:rPr>
              <a:t>数字媒体</a:t>
            </a:r>
            <a:endParaRPr kumimoji="1" lang="zh-CN" altLang="en-US" sz="2000" dirty="0">
              <a:latin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39" y="2204864"/>
            <a:ext cx="4365729" cy="3274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6" t="20363"/>
          <a:stretch/>
        </p:blipFill>
        <p:spPr>
          <a:xfrm>
            <a:off x="295273" y="2204864"/>
            <a:ext cx="3916687" cy="32742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5856" y="5569103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 Francisco, California</a:t>
            </a:r>
            <a:endParaRPr lang="en-US" sz="20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578220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Adobe 黑体 Std R"/>
              </a:rPr>
              <a:t>美国最受</a:t>
            </a:r>
            <a:r>
              <a:rPr lang="en-US" altLang="zh-CN" sz="2000" b="1" dirty="0">
                <a:latin typeface="Adobe 黑体 Std R"/>
              </a:rPr>
              <a:t>18-35</a:t>
            </a:r>
            <a:r>
              <a:rPr lang="zh-CN" altLang="en-US" sz="2000" b="1" dirty="0">
                <a:latin typeface="Adobe 黑体 Std R"/>
              </a:rPr>
              <a:t>岁女性欢</a:t>
            </a:r>
            <a:r>
              <a:rPr lang="zh-CN" altLang="en-US" sz="2000" b="1" dirty="0" smtClean="0">
                <a:latin typeface="Adobe 黑体 Std R"/>
              </a:rPr>
              <a:t>迎网站</a:t>
            </a:r>
            <a:endParaRPr lang="en-US" sz="2000" b="1" dirty="0" smtClean="0">
              <a:latin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408140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Houzz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496" y="1886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+mn-ea"/>
              </a:rPr>
              <a:t>数字媒体</a:t>
            </a:r>
            <a:endParaRPr kumimoji="1" lang="zh-CN" altLang="en-US" sz="2000" dirty="0">
              <a:latin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"/>
          <a:stretch/>
        </p:blipFill>
        <p:spPr bwMode="auto">
          <a:xfrm>
            <a:off x="12701" y="1412776"/>
            <a:ext cx="9108503" cy="442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57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Y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Combinator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496" y="18864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+mn-ea"/>
              </a:rPr>
              <a:t>有影响力的孵化器</a:t>
            </a:r>
            <a:endParaRPr kumimoji="1" lang="zh-CN" altLang="en-US" sz="2000" dirty="0">
              <a:latin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038" y="3658879"/>
            <a:ext cx="3552394" cy="26642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02" y="1355538"/>
            <a:ext cx="1584176" cy="21122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378" y="1355429"/>
            <a:ext cx="2952328" cy="2112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19" y="3667336"/>
            <a:ext cx="3552394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48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StartX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496" y="18864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+mn-ea"/>
              </a:rPr>
              <a:t>有影响力的孵化器</a:t>
            </a:r>
            <a:endParaRPr kumimoji="1" lang="zh-CN" altLang="en-US" sz="2000" dirty="0">
              <a:latin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93" y="1484784"/>
            <a:ext cx="3441615" cy="4896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40" y="1484339"/>
            <a:ext cx="3839952" cy="2592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41" y="3933056"/>
            <a:ext cx="383995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0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microsoft_logo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924944"/>
            <a:ext cx="1974304" cy="883501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行程</a:t>
            </a:r>
            <a:endParaRPr lang="en-US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59532" y="1484784"/>
            <a:ext cx="2052228" cy="457200"/>
          </a:xfrm>
          <a:prstGeom prst="roundRect">
            <a:avLst/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r>
              <a:rPr lang="zh-CN" altLang="en-US" dirty="0" smtClean="0"/>
              <a:t>家世界名校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59532" y="2328184"/>
            <a:ext cx="2052228" cy="457200"/>
          </a:xfrm>
          <a:prstGeom prst="roundRect">
            <a:avLst/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r>
              <a:rPr lang="zh-CN" altLang="en-US" dirty="0" smtClean="0"/>
              <a:t>家知名风投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9532" y="3212976"/>
            <a:ext cx="2052228" cy="457200"/>
          </a:xfrm>
          <a:prstGeom prst="roundRect">
            <a:avLst/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r>
              <a:rPr lang="zh-CN" altLang="en-US" dirty="0" smtClean="0"/>
              <a:t>家顶尖公司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59532" y="4107809"/>
            <a:ext cx="2052228" cy="457200"/>
          </a:xfrm>
          <a:prstGeom prst="roundRect">
            <a:avLst/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r>
              <a:rPr lang="zh-CN" altLang="en-US" dirty="0" smtClean="0"/>
              <a:t>家</a:t>
            </a:r>
            <a:r>
              <a:rPr lang="en-US" altLang="zh-CN" dirty="0" smtClean="0"/>
              <a:t>UAV Start-ups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57608" y="4962840"/>
            <a:ext cx="2052228" cy="457200"/>
          </a:xfrm>
          <a:prstGeom prst="roundRect">
            <a:avLst/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r>
              <a:rPr lang="zh-CN" altLang="en-US" dirty="0" smtClean="0"/>
              <a:t>家数字媒体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7608" y="5795204"/>
            <a:ext cx="2052228" cy="457200"/>
          </a:xfrm>
          <a:prstGeom prst="roundRect">
            <a:avLst/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r>
              <a:rPr lang="zh-CN" altLang="en-US" dirty="0" smtClean="0"/>
              <a:t>家孵化器</a:t>
            </a:r>
            <a:endParaRPr lang="en-US" dirty="0"/>
          </a:p>
        </p:txBody>
      </p:sp>
      <p:pic>
        <p:nvPicPr>
          <p:cNvPr id="2" name="图片 1" descr="1024px-Stanford_University_seal_2003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412776"/>
            <a:ext cx="648072" cy="648072"/>
          </a:xfrm>
          <a:prstGeom prst="rect">
            <a:avLst/>
          </a:prstGeom>
        </p:spPr>
      </p:pic>
      <p:pic>
        <p:nvPicPr>
          <p:cNvPr id="4" name="图片 3" descr="berkele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412776"/>
            <a:ext cx="648072" cy="648072"/>
          </a:xfrm>
          <a:prstGeom prst="rect">
            <a:avLst/>
          </a:prstGeom>
        </p:spPr>
      </p:pic>
      <p:pic>
        <p:nvPicPr>
          <p:cNvPr id="11" name="图片 10" descr="UIUC_Seal_University_of_Illinois_at_Urbana-Champaign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000" y="1412776"/>
            <a:ext cx="648432" cy="648072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400192"/>
            <a:ext cx="1584176" cy="360441"/>
          </a:xfrm>
          <a:prstGeom prst="rect">
            <a:avLst/>
          </a:prstGeom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256176"/>
            <a:ext cx="1403648" cy="683109"/>
          </a:xfrm>
          <a:prstGeom prst="rect">
            <a:avLst/>
          </a:prstGeom>
        </p:spPr>
      </p:pic>
      <p:pic>
        <p:nvPicPr>
          <p:cNvPr id="16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073676"/>
            <a:ext cx="2744463" cy="1067292"/>
          </a:xfrm>
          <a:prstGeom prst="rect">
            <a:avLst/>
          </a:prstGeom>
        </p:spPr>
      </p:pic>
      <p:pic>
        <p:nvPicPr>
          <p:cNvPr id="12" name="图片 11" descr="qualcomm-logo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188254"/>
            <a:ext cx="1872208" cy="642769"/>
          </a:xfrm>
          <a:prstGeom prst="rect">
            <a:avLst/>
          </a:prstGeom>
        </p:spPr>
      </p:pic>
      <p:pic>
        <p:nvPicPr>
          <p:cNvPr id="19" name="图片 18" descr="airware-logo-rgb-150dpi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4077072"/>
            <a:ext cx="2808311" cy="547605"/>
          </a:xfrm>
          <a:prstGeom prst="rect">
            <a:avLst/>
          </a:prstGeom>
        </p:spPr>
      </p:pic>
      <p:pic>
        <p:nvPicPr>
          <p:cNvPr id="20" name="图片 19" descr="Drone-Deploy-Resize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073781"/>
            <a:ext cx="2587924" cy="556403"/>
          </a:xfrm>
          <a:prstGeom prst="rect">
            <a:avLst/>
          </a:prstGeom>
        </p:spPr>
      </p:pic>
      <p:pic>
        <p:nvPicPr>
          <p:cNvPr id="21" name="图片 20" descr="popsugar-logo-pink-624x132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4961681"/>
            <a:ext cx="2736304" cy="578834"/>
          </a:xfrm>
          <a:prstGeom prst="rect">
            <a:avLst/>
          </a:prstGeom>
        </p:spPr>
      </p:pic>
      <p:pic>
        <p:nvPicPr>
          <p:cNvPr id="23" name="图片 22" descr="Y-combinator-logo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774451"/>
            <a:ext cx="2880320" cy="549270"/>
          </a:xfrm>
          <a:prstGeom prst="rect">
            <a:avLst/>
          </a:prstGeom>
        </p:spPr>
      </p:pic>
      <p:pic>
        <p:nvPicPr>
          <p:cNvPr id="24" name="图片 23" descr="StartX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733256"/>
            <a:ext cx="1365504" cy="481584"/>
          </a:xfrm>
          <a:prstGeom prst="rect">
            <a:avLst/>
          </a:prstGeom>
        </p:spPr>
      </p:pic>
      <p:pic>
        <p:nvPicPr>
          <p:cNvPr id="26" name="图片 25" descr="houzz-995x1024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699960"/>
            <a:ext cx="864095" cy="88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8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Stanford University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7504" y="1886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+mn-ea"/>
              </a:rPr>
              <a:t>世界名校</a:t>
            </a:r>
            <a:endParaRPr kumimoji="1" lang="zh-CN" altLang="en-US" sz="2000" dirty="0">
              <a:latin typeface="+mn-ea"/>
            </a:endParaRPr>
          </a:p>
        </p:txBody>
      </p:sp>
      <p:pic>
        <p:nvPicPr>
          <p:cNvPr id="3" name="图片 2" descr="DSC0012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" r="829"/>
          <a:stretch/>
        </p:blipFill>
        <p:spPr>
          <a:xfrm>
            <a:off x="0" y="1338373"/>
            <a:ext cx="9144000" cy="6456379"/>
          </a:xfrm>
          <a:prstGeom prst="rect">
            <a:avLst/>
          </a:prstGeom>
        </p:spPr>
      </p:pic>
      <p:sp>
        <p:nvSpPr>
          <p:cNvPr id="5" name="文本框 4">
            <a:hlinkClick r:id="rId3" action="ppaction://hlinkfile"/>
          </p:cNvPr>
          <p:cNvSpPr txBox="1"/>
          <p:nvPr/>
        </p:nvSpPr>
        <p:spPr>
          <a:xfrm>
            <a:off x="6876256" y="6381328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1" dirty="0" smtClean="0">
                <a:solidFill>
                  <a:schemeClr val="bg1"/>
                </a:solidFill>
                <a:latin typeface="+mj-lt"/>
              </a:rPr>
              <a:t>Stanford University</a:t>
            </a:r>
            <a:endParaRPr kumimoji="1" lang="zh-CN" altLang="en-US" sz="2000" b="0" i="1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286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UC Berkeley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7504" y="1886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+mn-ea"/>
              </a:rPr>
              <a:t>世界名校</a:t>
            </a:r>
            <a:endParaRPr kumimoji="1" lang="zh-CN" altLang="en-US" sz="2000" dirty="0">
              <a:latin typeface="+mn-ea"/>
            </a:endParaRPr>
          </a:p>
        </p:txBody>
      </p:sp>
      <p:pic>
        <p:nvPicPr>
          <p:cNvPr id="3" name="图片 2" descr="DJI0027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" r="5413"/>
          <a:stretch/>
        </p:blipFill>
        <p:spPr>
          <a:xfrm>
            <a:off x="0" y="1340768"/>
            <a:ext cx="9144000" cy="5616624"/>
          </a:xfrm>
          <a:prstGeom prst="rect">
            <a:avLst/>
          </a:prstGeom>
        </p:spPr>
      </p:pic>
      <p:sp>
        <p:nvSpPr>
          <p:cNvPr id="6" name="文本框 5">
            <a:hlinkClick r:id="rId3" action="ppaction://hlinkfile"/>
          </p:cNvPr>
          <p:cNvSpPr txBox="1"/>
          <p:nvPr/>
        </p:nvSpPr>
        <p:spPr>
          <a:xfrm>
            <a:off x="7631832" y="6381328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1" dirty="0" smtClean="0">
                <a:solidFill>
                  <a:schemeClr val="bg1"/>
                </a:solidFill>
                <a:latin typeface="+mj-lt"/>
              </a:rPr>
              <a:t>UC Berkeley</a:t>
            </a:r>
            <a:endParaRPr kumimoji="1" lang="zh-CN" altLang="en-US" sz="2000" b="0" i="1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4829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UIUC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7504" y="1886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+mn-ea"/>
              </a:rPr>
              <a:t>世界名校</a:t>
            </a:r>
            <a:endParaRPr kumimoji="1" lang="zh-CN" altLang="en-US" sz="2000" dirty="0">
              <a:latin typeface="+mn-ea"/>
            </a:endParaRPr>
          </a:p>
        </p:txBody>
      </p:sp>
      <p:pic>
        <p:nvPicPr>
          <p:cNvPr id="3" name="图片 2" descr="DJI00107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r="4411"/>
          <a:stretch/>
        </p:blipFill>
        <p:spPr>
          <a:xfrm>
            <a:off x="0" y="1347326"/>
            <a:ext cx="9144000" cy="5826090"/>
          </a:xfrm>
          <a:prstGeom prst="rect">
            <a:avLst/>
          </a:prstGeom>
        </p:spPr>
      </p:pic>
      <p:sp>
        <p:nvSpPr>
          <p:cNvPr id="5" name="文本框 4">
            <a:hlinkClick r:id="rId3" action="ppaction://hlinkfile"/>
          </p:cNvPr>
          <p:cNvSpPr txBox="1"/>
          <p:nvPr/>
        </p:nvSpPr>
        <p:spPr>
          <a:xfrm>
            <a:off x="8351912" y="6381328"/>
            <a:ext cx="82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i="1" dirty="0" smtClean="0">
                <a:latin typeface="+mj-lt"/>
              </a:rPr>
              <a:t>UIUC</a:t>
            </a:r>
            <a:endParaRPr kumimoji="1" lang="zh-CN" altLang="en-US" sz="2000" b="0" i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196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顶尖风投</a:t>
            </a: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158" y="1994367"/>
            <a:ext cx="3641765" cy="2384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9" y="4858167"/>
            <a:ext cx="4747241" cy="1080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82" y="4487134"/>
            <a:ext cx="3744218" cy="1822186"/>
          </a:xfrm>
          <a:prstGeom prst="rect">
            <a:avLst/>
          </a:prstGeom>
        </p:spPr>
      </p:pic>
      <p:pic>
        <p:nvPicPr>
          <p:cNvPr id="9" name="Picture 8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19" y="1055347"/>
            <a:ext cx="3350675" cy="130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4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Qualcomm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496" y="18864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+mn-ea"/>
              </a:rPr>
              <a:t>知名高科技公司</a:t>
            </a:r>
            <a:endParaRPr kumimoji="1" lang="zh-CN" altLang="en-US" sz="2000" dirty="0">
              <a:latin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223" y="1643499"/>
            <a:ext cx="3037265" cy="4032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0" y="1643499"/>
            <a:ext cx="5377116" cy="40328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82054" y="5837202"/>
            <a:ext cx="2425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 Diego, California</a:t>
            </a:r>
            <a:endParaRPr lang="en-US" sz="20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95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Microsoft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496" y="18864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+mn-ea"/>
              </a:rPr>
              <a:t>知名高科技公司</a:t>
            </a:r>
            <a:endParaRPr kumimoji="1" lang="zh-CN" altLang="en-US" sz="2000" dirty="0">
              <a:latin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276872"/>
            <a:ext cx="3960440" cy="2952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19"/>
          <a:stretch/>
        </p:blipFill>
        <p:spPr>
          <a:xfrm>
            <a:off x="202372" y="2276872"/>
            <a:ext cx="4431381" cy="29523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51718" y="5445224"/>
            <a:ext cx="2776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Silicon Valley, California</a:t>
            </a:r>
            <a:endParaRPr lang="en-US" sz="20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721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Airware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496" y="188640"/>
            <a:ext cx="1748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latin typeface="+mn-ea"/>
              </a:rPr>
              <a:t>UAV Start-ups</a:t>
            </a:r>
            <a:endParaRPr kumimoji="1" lang="zh-CN" altLang="en-US" sz="2000" dirty="0">
              <a:latin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132856"/>
            <a:ext cx="4283968" cy="3212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96" y="2132856"/>
            <a:ext cx="4283968" cy="32129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17805" y="5445224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 Francisco, California</a:t>
            </a:r>
            <a:endParaRPr lang="en-US" sz="20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5496" y="1502027"/>
            <a:ext cx="750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Hardware, Software and Cloud Services for Commercial Drones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62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at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跋涉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跋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>
        <a:solidFill>
          <a:schemeClr val="bg1"/>
        </a:solidFill>
        <a:ln w="1905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b="0" i="1" dirty="0" smtClean="0">
            <a:latin typeface="Cambria Math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atc</Template>
  <TotalTime>12521</TotalTime>
  <Words>137</Words>
  <Application>Microsoft Macintosh PowerPoint</Application>
  <PresentationFormat>全屏显示(4:3)</PresentationFormat>
  <Paragraphs>46</Paragraphs>
  <Slides>14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  <vt:variant>
        <vt:lpstr>自定义放映</vt:lpstr>
      </vt:variant>
      <vt:variant>
        <vt:i4>7</vt:i4>
      </vt:variant>
    </vt:vector>
  </HeadingPairs>
  <TitlesOfParts>
    <vt:vector size="22" baseType="lpstr">
      <vt:lpstr>atc</vt:lpstr>
      <vt:lpstr>Zexiang Li Aug. 2014</vt:lpstr>
      <vt:lpstr>行程</vt:lpstr>
      <vt:lpstr>Stanford University</vt:lpstr>
      <vt:lpstr>UC Berkeley</vt:lpstr>
      <vt:lpstr>UIUC</vt:lpstr>
      <vt:lpstr>顶尖风投 </vt:lpstr>
      <vt:lpstr>Qualcomm</vt:lpstr>
      <vt:lpstr>Microsoft</vt:lpstr>
      <vt:lpstr>Airware</vt:lpstr>
      <vt:lpstr>DroneDeploy</vt:lpstr>
      <vt:lpstr>POPSUGAR</vt:lpstr>
      <vt:lpstr>Houzz</vt:lpstr>
      <vt:lpstr>Y Combinator</vt:lpstr>
      <vt:lpstr>StartX</vt:lpstr>
      <vt:lpstr>foreign univ</vt:lpstr>
      <vt:lpstr>foreign company</vt:lpstr>
      <vt:lpstr>domestic univ</vt:lpstr>
      <vt:lpstr>domestic company</vt:lpstr>
      <vt:lpstr>board</vt:lpstr>
      <vt:lpstr>consult</vt:lpstr>
      <vt:lpstr>cost-RI</vt:lpstr>
    </vt:vector>
  </TitlesOfParts>
  <Company>HKUST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xi yang</cp:lastModifiedBy>
  <cp:revision>1123</cp:revision>
  <dcterms:created xsi:type="dcterms:W3CDTF">2013-12-18T06:24:23Z</dcterms:created>
  <dcterms:modified xsi:type="dcterms:W3CDTF">2014-08-19T11:05:05Z</dcterms:modified>
</cp:coreProperties>
</file>